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handoutMasterIdLst>
    <p:handoutMasterId r:id="rId46"/>
  </p:handoutMasterIdLst>
  <p:sldIdLst>
    <p:sldId id="257" r:id="rId2"/>
    <p:sldId id="258" r:id="rId3"/>
    <p:sldId id="259" r:id="rId4"/>
    <p:sldId id="261" r:id="rId5"/>
    <p:sldId id="273" r:id="rId6"/>
    <p:sldId id="262" r:id="rId7"/>
    <p:sldId id="278" r:id="rId8"/>
    <p:sldId id="272" r:id="rId9"/>
    <p:sldId id="280" r:id="rId10"/>
    <p:sldId id="263" r:id="rId11"/>
    <p:sldId id="276" r:id="rId12"/>
    <p:sldId id="267" r:id="rId13"/>
    <p:sldId id="269" r:id="rId14"/>
    <p:sldId id="268" r:id="rId15"/>
    <p:sldId id="309" r:id="rId16"/>
    <p:sldId id="316" r:id="rId17"/>
    <p:sldId id="297" r:id="rId18"/>
    <p:sldId id="298" r:id="rId19"/>
    <p:sldId id="305" r:id="rId20"/>
    <p:sldId id="308" r:id="rId21"/>
    <p:sldId id="311" r:id="rId22"/>
    <p:sldId id="315" r:id="rId23"/>
    <p:sldId id="312" r:id="rId24"/>
    <p:sldId id="307" r:id="rId25"/>
    <p:sldId id="310" r:id="rId26"/>
    <p:sldId id="304" r:id="rId27"/>
    <p:sldId id="299" r:id="rId28"/>
    <p:sldId id="306" r:id="rId29"/>
    <p:sldId id="317" r:id="rId30"/>
    <p:sldId id="318" r:id="rId31"/>
    <p:sldId id="319" r:id="rId32"/>
    <p:sldId id="270" r:id="rId33"/>
    <p:sldId id="283" r:id="rId34"/>
    <p:sldId id="290" r:id="rId35"/>
    <p:sldId id="291" r:id="rId36"/>
    <p:sldId id="292" r:id="rId37"/>
    <p:sldId id="293" r:id="rId38"/>
    <p:sldId id="282" r:id="rId39"/>
    <p:sldId id="285" r:id="rId40"/>
    <p:sldId id="284" r:id="rId41"/>
    <p:sldId id="286" r:id="rId42"/>
    <p:sldId id="294" r:id="rId43"/>
    <p:sldId id="314"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chel Mills" initials="R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4" autoAdjust="0"/>
    <p:restoredTop sz="96405"/>
  </p:normalViewPr>
  <p:slideViewPr>
    <p:cSldViewPr snapToGrid="0">
      <p:cViewPr varScale="1">
        <p:scale>
          <a:sx n="65" d="100"/>
          <a:sy n="65" d="100"/>
        </p:scale>
        <p:origin x="724"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30" tIns="45716" rIns="91430" bIns="45716"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30" tIns="45716" rIns="91430" bIns="45716" rtlCol="0"/>
          <a:lstStyle>
            <a:lvl1pPr algn="r">
              <a:defRPr sz="1200"/>
            </a:lvl1pPr>
          </a:lstStyle>
          <a:p>
            <a:fld id="{AF915746-884E-454C-B221-099818EDACEA}" type="datetimeFigureOut">
              <a:rPr lang="en-US" smtClean="0"/>
              <a:t>5/16/2017</a:t>
            </a:fld>
            <a:endParaRPr lang="en-US"/>
          </a:p>
        </p:txBody>
      </p:sp>
      <p:sp>
        <p:nvSpPr>
          <p:cNvPr id="4" name="Footer Placeholder 3"/>
          <p:cNvSpPr>
            <a:spLocks noGrp="1"/>
          </p:cNvSpPr>
          <p:nvPr>
            <p:ph type="ftr" sz="quarter" idx="2"/>
          </p:nvPr>
        </p:nvSpPr>
        <p:spPr>
          <a:xfrm>
            <a:off x="0" y="8685215"/>
            <a:ext cx="2971800" cy="458787"/>
          </a:xfrm>
          <a:prstGeom prst="rect">
            <a:avLst/>
          </a:prstGeom>
        </p:spPr>
        <p:txBody>
          <a:bodyPr vert="horz" lIns="91430" tIns="45716" rIns="91430" bIns="45716"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5"/>
            <a:ext cx="2971800" cy="458787"/>
          </a:xfrm>
          <a:prstGeom prst="rect">
            <a:avLst/>
          </a:prstGeom>
        </p:spPr>
        <p:txBody>
          <a:bodyPr vert="horz" lIns="91430" tIns="45716" rIns="91430" bIns="45716" rtlCol="0" anchor="b"/>
          <a:lstStyle>
            <a:lvl1pPr algn="r">
              <a:defRPr sz="1200"/>
            </a:lvl1pPr>
          </a:lstStyle>
          <a:p>
            <a:fld id="{F5A6CF10-89B5-443C-9017-8C5F012297BD}" type="slidenum">
              <a:rPr lang="en-US" smtClean="0"/>
              <a:t>‹#›</a:t>
            </a:fld>
            <a:endParaRPr lang="en-US"/>
          </a:p>
        </p:txBody>
      </p:sp>
    </p:spTree>
    <p:extLst>
      <p:ext uri="{BB962C8B-B14F-4D97-AF65-F5344CB8AC3E}">
        <p14:creationId xmlns:p14="http://schemas.microsoft.com/office/powerpoint/2010/main" val="220573500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30" tIns="45716" rIns="91430" bIns="45716"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30" tIns="45716" rIns="91430" bIns="45716" rtlCol="0"/>
          <a:lstStyle>
            <a:lvl1pPr algn="r">
              <a:defRPr sz="1200"/>
            </a:lvl1pPr>
          </a:lstStyle>
          <a:p>
            <a:fld id="{9D09F9CF-230B-490B-A095-CB0DE05C909B}" type="datetimeFigureOut">
              <a:rPr lang="en-US" smtClean="0"/>
              <a:t>5/16/2017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30" tIns="45716" rIns="91430" bIns="45716"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30" tIns="45716" rIns="91430" bIns="45716"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5"/>
            <a:ext cx="2971800" cy="458787"/>
          </a:xfrm>
          <a:prstGeom prst="rect">
            <a:avLst/>
          </a:prstGeom>
        </p:spPr>
        <p:txBody>
          <a:bodyPr vert="horz" lIns="91430" tIns="45716" rIns="91430" bIns="45716"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5"/>
            <a:ext cx="2971800" cy="458787"/>
          </a:xfrm>
          <a:prstGeom prst="rect">
            <a:avLst/>
          </a:prstGeom>
        </p:spPr>
        <p:txBody>
          <a:bodyPr vert="horz" lIns="91430" tIns="45716" rIns="91430" bIns="45716" rtlCol="0" anchor="b"/>
          <a:lstStyle>
            <a:lvl1pPr algn="r">
              <a:defRPr sz="1200"/>
            </a:lvl1pPr>
          </a:lstStyle>
          <a:p>
            <a:fld id="{18E45175-60E7-431C-A26F-997BAB336F33}" type="slidenum">
              <a:rPr lang="en-US" smtClean="0"/>
              <a:t>‹#›</a:t>
            </a:fld>
            <a:endParaRPr lang="en-US"/>
          </a:p>
        </p:txBody>
      </p:sp>
    </p:spTree>
    <p:extLst>
      <p:ext uri="{BB962C8B-B14F-4D97-AF65-F5344CB8AC3E}">
        <p14:creationId xmlns:p14="http://schemas.microsoft.com/office/powerpoint/2010/main" val="146659412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ghr.nlm.nih.gov/art/large/normalheart.jpeg" TargetMode="External"/><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hyperlink" Target="https://ghr.nlm.nih.gov/art/large/detail-ofmuscle-tissue.jpeg" TargetMode="External"/><Relationship Id="rId4" Type="http://schemas.openxmlformats.org/officeDocument/2006/relationships/hyperlink" Target="https://ghr.nlm.nih.gov/art/large/structure-of-skeletal-muscle-fiber.jpeg"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 genes, including some that have not been identified, may also be involved in this condition.</a:t>
            </a:r>
          </a:p>
          <a:p>
            <a:r>
              <a:rPr lang="en-US" dirty="0" smtClean="0"/>
              <a:t>The proteins produced from the genes associated with familial hypertrophic cardiomyopathy play important roles in contraction of </a:t>
            </a:r>
            <a:r>
              <a:rPr lang="en-US" dirty="0" smtClean="0">
                <a:hlinkClick r:id="rId3" tooltip="Show picture"/>
              </a:rPr>
              <a:t>the heart muscle</a:t>
            </a:r>
            <a:r>
              <a:rPr lang="en-US" dirty="0" smtClean="0"/>
              <a:t> by forming muscle cell structures called </a:t>
            </a:r>
            <a:r>
              <a:rPr lang="en-US" dirty="0" smtClean="0">
                <a:hlinkClick r:id="rId4" tooltip="Show picture"/>
              </a:rPr>
              <a:t>sarcomeres</a:t>
            </a:r>
            <a:r>
              <a:rPr lang="en-US" dirty="0" smtClean="0"/>
              <a:t>. Sarcomeres, which are the basic units of muscle contraction, are made up of </a:t>
            </a:r>
            <a:r>
              <a:rPr lang="en-US" dirty="0" smtClean="0">
                <a:hlinkClick r:id="rId5" tooltip="Show picture"/>
              </a:rPr>
              <a:t>thick and thin protein filaments</a:t>
            </a:r>
            <a:r>
              <a:rPr lang="en-US" dirty="0" smtClean="0"/>
              <a:t>. The overlapping thick and thin filaments attach to each other and release, which allows the filaments to move relative to one another so that muscles can contract. In the heart, regular contractions of cardiac muscle pump blood to the rest of the body.</a:t>
            </a:r>
          </a:p>
          <a:p>
            <a:r>
              <a:rPr lang="en-US" dirty="0" smtClean="0"/>
              <a:t>The protein produced from the </a:t>
            </a:r>
            <a:r>
              <a:rPr lang="en-US" i="1" dirty="0" smtClean="0"/>
              <a:t>MYH7</a:t>
            </a:r>
            <a:r>
              <a:rPr lang="en-US" dirty="0" smtClean="0"/>
              <a:t> gene, called cardiac beta (β)-myosin heavy chain, is the major component of the thick filament in sarcomeres. The protein produced from the </a:t>
            </a:r>
            <a:r>
              <a:rPr lang="en-US" i="1" dirty="0" smtClean="0"/>
              <a:t>MYBPC3</a:t>
            </a:r>
            <a:r>
              <a:rPr lang="en-US" dirty="0" smtClean="0"/>
              <a:t> gene, cardiac myosin binding protein C, associates with the thick filament, providing structural support and helping to regulate muscle contractions.</a:t>
            </a:r>
          </a:p>
          <a:p>
            <a:r>
              <a:rPr lang="en-US" dirty="0" smtClean="0"/>
              <a:t>The </a:t>
            </a:r>
            <a:r>
              <a:rPr lang="en-US" i="1" dirty="0" smtClean="0"/>
              <a:t>TNNT2</a:t>
            </a:r>
            <a:r>
              <a:rPr lang="en-US" dirty="0" smtClean="0"/>
              <a:t> and </a:t>
            </a:r>
            <a:r>
              <a:rPr lang="en-US" i="1" dirty="0" smtClean="0"/>
              <a:t>TNNI3</a:t>
            </a:r>
            <a:r>
              <a:rPr lang="en-US" dirty="0" smtClean="0"/>
              <a:t> genes provide instructions for making cardiac troponin T and cardiac troponin I, respectively, which are two of the three proteins that make up the troponin protein complex found in cardiac muscle cells. The troponin complex associates with the thin filament of sarcomeres. It controls muscle contraction and relaxation by regulating the interaction of the thick and thin filaments.</a:t>
            </a:r>
          </a:p>
          <a:p>
            <a:endParaRPr lang="en-US" dirty="0"/>
          </a:p>
        </p:txBody>
      </p:sp>
    </p:spTree>
    <p:extLst>
      <p:ext uri="{BB962C8B-B14F-4D97-AF65-F5344CB8AC3E}">
        <p14:creationId xmlns:p14="http://schemas.microsoft.com/office/powerpoint/2010/main" val="1599680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Dietary lipids do not cross the blood brain barrier so body needs to make cholesterol </a:t>
            </a:r>
            <a:endParaRPr lang="en-US" dirty="0"/>
          </a:p>
        </p:txBody>
      </p:sp>
    </p:spTree>
    <p:extLst>
      <p:ext uri="{BB962C8B-B14F-4D97-AF65-F5344CB8AC3E}">
        <p14:creationId xmlns:p14="http://schemas.microsoft.com/office/powerpoint/2010/main" val="2004318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0">
              <a:defRPr/>
            </a:pPr>
            <a:r>
              <a:rPr lang="en-US" dirty="0" smtClean="0"/>
              <a:t>are less responsive to the kinds of cholesterol control methods which are usually more effective in people without FH, such as dietary modification and statin tablets</a:t>
            </a:r>
          </a:p>
          <a:p>
            <a:endParaRPr lang="en-US" dirty="0"/>
          </a:p>
        </p:txBody>
      </p:sp>
    </p:spTree>
    <p:extLst>
      <p:ext uri="{BB962C8B-B14F-4D97-AF65-F5344CB8AC3E}">
        <p14:creationId xmlns:p14="http://schemas.microsoft.com/office/powerpoint/2010/main" val="999592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
        <p:nvSpPr>
          <p:cNvPr id="11" name="TextBox 10"/>
          <p:cNvSpPr txBox="1"/>
          <p:nvPr userDrawn="1"/>
        </p:nvSpPr>
        <p:spPr>
          <a:xfrm>
            <a:off x="4381492" y="6488668"/>
            <a:ext cx="3429016" cy="276999"/>
          </a:xfrm>
          <a:prstGeom prst="rect">
            <a:avLst/>
          </a:prstGeom>
          <a:noFill/>
        </p:spPr>
        <p:txBody>
          <a:bodyPr wrap="none" rtlCol="0">
            <a:spAutoFit/>
          </a:bodyPr>
          <a:lstStyle/>
          <a:p>
            <a:r>
              <a:rPr lang="en-US" sz="1200" dirty="0" smtClean="0">
                <a:solidFill>
                  <a:schemeClr val="tx1">
                    <a:lumMod val="50000"/>
                    <a:lumOff val="50000"/>
                  </a:schemeClr>
                </a:solidFill>
              </a:rPr>
              <a:t>Beth</a:t>
            </a:r>
            <a:r>
              <a:rPr lang="en-US" sz="1200" baseline="0" dirty="0" smtClean="0">
                <a:solidFill>
                  <a:schemeClr val="tx1">
                    <a:lumMod val="50000"/>
                    <a:lumOff val="50000"/>
                  </a:schemeClr>
                </a:solidFill>
              </a:rPr>
              <a:t> Balkite &amp; Rachel Mills	Duke OLLI Spring 2017</a:t>
            </a:r>
            <a:endParaRPr lang="en-US" sz="1200" dirty="0">
              <a:solidFill>
                <a:schemeClr val="tx1">
                  <a:lumMod val="50000"/>
                  <a:lumOff val="50000"/>
                </a:schemeClr>
              </a:solidFill>
            </a:endParaRPr>
          </a:p>
        </p:txBody>
      </p:sp>
    </p:spTree>
    <p:extLst>
      <p:ext uri="{BB962C8B-B14F-4D97-AF65-F5344CB8AC3E}">
        <p14:creationId xmlns:p14="http://schemas.microsoft.com/office/powerpoint/2010/main" val="399419083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9A10A1-9921-444A-9C8F-51503072461B}" type="slidenum">
              <a:rPr lang="en-US" smtClean="0"/>
              <a:t>‹#›</a:t>
            </a:fld>
            <a:endParaRPr lang="en-US"/>
          </a:p>
        </p:txBody>
      </p:sp>
    </p:spTree>
    <p:extLst>
      <p:ext uri="{BB962C8B-B14F-4D97-AF65-F5344CB8AC3E}">
        <p14:creationId xmlns:p14="http://schemas.microsoft.com/office/powerpoint/2010/main" val="1139869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9A10A1-9921-444A-9C8F-51503072461B}" type="slidenum">
              <a:rPr lang="en-US" smtClean="0"/>
              <a:t>‹#›</a:t>
            </a:fld>
            <a:endParaRPr lang="en-US"/>
          </a:p>
        </p:txBody>
      </p:sp>
    </p:spTree>
    <p:extLst>
      <p:ext uri="{BB962C8B-B14F-4D97-AF65-F5344CB8AC3E}">
        <p14:creationId xmlns:p14="http://schemas.microsoft.com/office/powerpoint/2010/main" val="1449317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69" name="Shape 69"/>
          <p:cNvSpPr>
            <a:spLocks noGrp="1"/>
          </p:cNvSpPr>
          <p:nvPr>
            <p:ph type="pic" sz="half" idx="13"/>
          </p:nvPr>
        </p:nvSpPr>
        <p:spPr>
          <a:xfrm>
            <a:off x="2286000" y="1151930"/>
            <a:ext cx="7620000" cy="3205758"/>
          </a:xfrm>
          <a:prstGeom prst="rect">
            <a:avLst/>
          </a:prstGeom>
        </p:spPr>
        <p:txBody>
          <a:bodyPr lIns="91439" tIns="45719" rIns="91439" bIns="45719" anchor="t">
            <a:noAutofit/>
          </a:bodyPr>
          <a:lstStyle/>
          <a:p>
            <a:endParaRPr/>
          </a:p>
        </p:txBody>
      </p:sp>
      <p:sp>
        <p:nvSpPr>
          <p:cNvPr id="70" name="Title Text"/>
          <p:cNvSpPr>
            <a:spLocks noGrp="1"/>
          </p:cNvSpPr>
          <p:nvPr>
            <p:ph type="title"/>
          </p:nvPr>
        </p:nvSpPr>
        <p:spPr>
          <a:xfrm>
            <a:off x="1190625" y="5179219"/>
            <a:ext cx="9810750" cy="1196578"/>
          </a:xfrm>
          <a:prstGeom prst="rect">
            <a:avLst/>
          </a:prstGeom>
        </p:spPr>
        <p:txBody>
          <a:bodyPr>
            <a:normAutofit/>
          </a:bodyPr>
          <a:lstStyle/>
          <a:p>
            <a:r>
              <a:t>Title Text</a:t>
            </a:r>
          </a:p>
        </p:txBody>
      </p:sp>
      <p:sp>
        <p:nvSpPr>
          <p:cNvPr id="71" name="Slide Number"/>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806201068"/>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15600" y="593367"/>
            <a:ext cx="113608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415600" y="1536633"/>
            <a:ext cx="11360800"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dirty="0"/>
          </a:p>
        </p:txBody>
      </p:sp>
    </p:spTree>
    <p:extLst>
      <p:ext uri="{BB962C8B-B14F-4D97-AF65-F5344CB8AC3E}">
        <p14:creationId xmlns:p14="http://schemas.microsoft.com/office/powerpoint/2010/main" val="3890705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75000"/>
                  </a:schemeClr>
                </a:solidFill>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lnSpc>
                <a:spcPct val="100000"/>
              </a:lnSpc>
              <a:spcBef>
                <a:spcPts val="0"/>
              </a:spcBef>
              <a:defRPr/>
            </a:lvl1pPr>
            <a:lvl2pPr>
              <a:lnSpc>
                <a:spcPct val="100000"/>
              </a:lnSpc>
              <a:spcBef>
                <a:spcPts val="0"/>
              </a:spcBef>
              <a:defRPr/>
            </a:lvl2pPr>
            <a:lvl3pPr>
              <a:lnSpc>
                <a:spcPct val="100000"/>
              </a:lnSpc>
              <a:spcBef>
                <a:spcPts val="0"/>
              </a:spcBef>
              <a:defRPr/>
            </a:lvl3pPr>
            <a:lvl4pPr>
              <a:lnSpc>
                <a:spcPct val="100000"/>
              </a:lnSpc>
              <a:spcBef>
                <a:spcPts val="0"/>
              </a:spcBef>
              <a:defRPr/>
            </a:lvl4pPr>
            <a:lvl5pPr>
              <a:lnSpc>
                <a:spcPct val="100000"/>
              </a:lnSpc>
              <a:spcBef>
                <a:spcPts val="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Duke OLLI Spring 2017</a:t>
            </a:r>
            <a:endParaRPr lang="en-US" dirty="0"/>
          </a:p>
        </p:txBody>
      </p:sp>
      <p:sp>
        <p:nvSpPr>
          <p:cNvPr id="9" name="TextBox 8"/>
          <p:cNvSpPr txBox="1"/>
          <p:nvPr userDrawn="1"/>
        </p:nvSpPr>
        <p:spPr>
          <a:xfrm>
            <a:off x="4381492" y="6488668"/>
            <a:ext cx="3429016" cy="276999"/>
          </a:xfrm>
          <a:prstGeom prst="rect">
            <a:avLst/>
          </a:prstGeom>
          <a:noFill/>
        </p:spPr>
        <p:txBody>
          <a:bodyPr wrap="none" rtlCol="0">
            <a:spAutoFit/>
          </a:bodyPr>
          <a:lstStyle/>
          <a:p>
            <a:r>
              <a:rPr lang="en-US" sz="1200" dirty="0" smtClean="0">
                <a:solidFill>
                  <a:schemeClr val="tx1">
                    <a:lumMod val="50000"/>
                    <a:lumOff val="50000"/>
                  </a:schemeClr>
                </a:solidFill>
              </a:rPr>
              <a:t>Beth</a:t>
            </a:r>
            <a:r>
              <a:rPr lang="en-US" sz="1200" baseline="0" dirty="0" smtClean="0">
                <a:solidFill>
                  <a:schemeClr val="tx1">
                    <a:lumMod val="50000"/>
                    <a:lumOff val="50000"/>
                  </a:schemeClr>
                </a:solidFill>
              </a:rPr>
              <a:t> Balkite &amp; Rachel Mills	Duke OLLI Spring 2017</a:t>
            </a:r>
            <a:endParaRPr lang="en-US" sz="1200" dirty="0">
              <a:solidFill>
                <a:schemeClr val="tx1">
                  <a:lumMod val="50000"/>
                  <a:lumOff val="50000"/>
                </a:schemeClr>
              </a:solidFill>
            </a:endParaRPr>
          </a:p>
        </p:txBody>
      </p:sp>
    </p:spTree>
    <p:extLst>
      <p:ext uri="{BB962C8B-B14F-4D97-AF65-F5344CB8AC3E}">
        <p14:creationId xmlns:p14="http://schemas.microsoft.com/office/powerpoint/2010/main" val="2956207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Duke OLLI Spring 2017</a:t>
            </a:r>
            <a:endParaRPr lang="en-US" dirty="0"/>
          </a:p>
        </p:txBody>
      </p:sp>
      <p:sp>
        <p:nvSpPr>
          <p:cNvPr id="8" name="TextBox 7"/>
          <p:cNvSpPr txBox="1"/>
          <p:nvPr userDrawn="1"/>
        </p:nvSpPr>
        <p:spPr>
          <a:xfrm>
            <a:off x="4381492" y="6488668"/>
            <a:ext cx="3429016" cy="276999"/>
          </a:xfrm>
          <a:prstGeom prst="rect">
            <a:avLst/>
          </a:prstGeom>
          <a:noFill/>
        </p:spPr>
        <p:txBody>
          <a:bodyPr wrap="none" rtlCol="0">
            <a:spAutoFit/>
          </a:bodyPr>
          <a:lstStyle/>
          <a:p>
            <a:r>
              <a:rPr lang="en-US" sz="1200" dirty="0" smtClean="0">
                <a:solidFill>
                  <a:schemeClr val="tx1">
                    <a:lumMod val="50000"/>
                    <a:lumOff val="50000"/>
                  </a:schemeClr>
                </a:solidFill>
              </a:rPr>
              <a:t>Beth</a:t>
            </a:r>
            <a:r>
              <a:rPr lang="en-US" sz="1200" baseline="0" dirty="0" smtClean="0">
                <a:solidFill>
                  <a:schemeClr val="tx1">
                    <a:lumMod val="50000"/>
                    <a:lumOff val="50000"/>
                  </a:schemeClr>
                </a:solidFill>
              </a:rPr>
              <a:t> Balkite &amp; Rachel Mills	Duke OLLI Spring 2017</a:t>
            </a:r>
            <a:endParaRPr lang="en-US" sz="1200" dirty="0">
              <a:solidFill>
                <a:schemeClr val="tx1">
                  <a:lumMod val="50000"/>
                  <a:lumOff val="50000"/>
                </a:schemeClr>
              </a:solidFill>
            </a:endParaRPr>
          </a:p>
        </p:txBody>
      </p:sp>
    </p:spTree>
    <p:extLst>
      <p:ext uri="{BB962C8B-B14F-4D97-AF65-F5344CB8AC3E}">
        <p14:creationId xmlns:p14="http://schemas.microsoft.com/office/powerpoint/2010/main" val="4105595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75000"/>
                  </a:schemeClr>
                </a:solidFill>
                <a:latin typeface="+mn-l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lnSpc>
                <a:spcPct val="100000"/>
              </a:lnSpc>
              <a:spcBef>
                <a:spcPts val="0"/>
              </a:spcBef>
              <a:defRPr/>
            </a:lvl1pPr>
            <a:lvl2pPr>
              <a:lnSpc>
                <a:spcPct val="100000"/>
              </a:lnSpc>
              <a:spcBef>
                <a:spcPts val="0"/>
              </a:spcBef>
              <a:defRPr/>
            </a:lvl2pPr>
            <a:lvl3pPr>
              <a:lnSpc>
                <a:spcPct val="100000"/>
              </a:lnSpc>
              <a:spcBef>
                <a:spcPts val="0"/>
              </a:spcBef>
              <a:defRPr/>
            </a:lvl3pPr>
            <a:lvl4pPr>
              <a:lnSpc>
                <a:spcPct val="100000"/>
              </a:lnSpc>
              <a:spcBef>
                <a:spcPts val="0"/>
              </a:spcBef>
              <a:defRPr/>
            </a:lvl4pPr>
            <a:lvl5pPr>
              <a:lnSpc>
                <a:spcPct val="100000"/>
              </a:lnSpc>
              <a:spcBef>
                <a:spcPts val="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lnSpc>
                <a:spcPct val="100000"/>
              </a:lnSpc>
              <a:spcBef>
                <a:spcPts val="0"/>
              </a:spcBef>
              <a:defRPr/>
            </a:lvl1pPr>
            <a:lvl2pPr>
              <a:lnSpc>
                <a:spcPct val="100000"/>
              </a:lnSpc>
              <a:spcBef>
                <a:spcPts val="0"/>
              </a:spcBef>
              <a:defRPr/>
            </a:lvl2pPr>
            <a:lvl3pPr>
              <a:lnSpc>
                <a:spcPct val="100000"/>
              </a:lnSpc>
              <a:spcBef>
                <a:spcPts val="0"/>
              </a:spcBef>
              <a:defRPr/>
            </a:lvl3pPr>
            <a:lvl4pPr>
              <a:lnSpc>
                <a:spcPct val="100000"/>
              </a:lnSpc>
              <a:spcBef>
                <a:spcPts val="0"/>
              </a:spcBef>
              <a:defRPr/>
            </a:lvl4pPr>
            <a:lvl5pPr>
              <a:lnSpc>
                <a:spcPct val="100000"/>
              </a:lnSpc>
              <a:spcBef>
                <a:spcPts val="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9A10A1-9921-444A-9C8F-51503072461B}" type="slidenum">
              <a:rPr lang="en-US" smtClean="0"/>
              <a:t>‹#›</a:t>
            </a:fld>
            <a:endParaRPr lang="en-US"/>
          </a:p>
        </p:txBody>
      </p:sp>
      <p:sp>
        <p:nvSpPr>
          <p:cNvPr id="9" name="TextBox 8"/>
          <p:cNvSpPr txBox="1"/>
          <p:nvPr userDrawn="1"/>
        </p:nvSpPr>
        <p:spPr>
          <a:xfrm>
            <a:off x="4381492" y="6488668"/>
            <a:ext cx="3429016" cy="276999"/>
          </a:xfrm>
          <a:prstGeom prst="rect">
            <a:avLst/>
          </a:prstGeom>
          <a:noFill/>
        </p:spPr>
        <p:txBody>
          <a:bodyPr wrap="none" rtlCol="0">
            <a:spAutoFit/>
          </a:bodyPr>
          <a:lstStyle/>
          <a:p>
            <a:r>
              <a:rPr lang="en-US" sz="1200" dirty="0" smtClean="0">
                <a:solidFill>
                  <a:schemeClr val="tx1">
                    <a:lumMod val="50000"/>
                    <a:lumOff val="50000"/>
                  </a:schemeClr>
                </a:solidFill>
              </a:rPr>
              <a:t>Beth</a:t>
            </a:r>
            <a:r>
              <a:rPr lang="en-US" sz="1200" baseline="0" dirty="0" smtClean="0">
                <a:solidFill>
                  <a:schemeClr val="tx1">
                    <a:lumMod val="50000"/>
                    <a:lumOff val="50000"/>
                  </a:schemeClr>
                </a:solidFill>
              </a:rPr>
              <a:t> Balkite &amp; Rachel Mills	Duke OLLI Spring 2017</a:t>
            </a:r>
            <a:endParaRPr lang="en-US" sz="1200" dirty="0">
              <a:solidFill>
                <a:schemeClr val="tx1">
                  <a:lumMod val="50000"/>
                  <a:lumOff val="50000"/>
                </a:schemeClr>
              </a:solidFill>
            </a:endParaRPr>
          </a:p>
        </p:txBody>
      </p:sp>
    </p:spTree>
    <p:extLst>
      <p:ext uri="{BB962C8B-B14F-4D97-AF65-F5344CB8AC3E}">
        <p14:creationId xmlns:p14="http://schemas.microsoft.com/office/powerpoint/2010/main" val="191810161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solidFill>
                  <a:schemeClr val="accent1">
                    <a:lumMod val="75000"/>
                  </a:schemeClr>
                </a:solidFill>
                <a:latin typeface="+mn-l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9A10A1-9921-444A-9C8F-51503072461B}" type="slidenum">
              <a:rPr lang="en-US" smtClean="0"/>
              <a:t>‹#›</a:t>
            </a:fld>
            <a:endParaRPr lang="en-US"/>
          </a:p>
        </p:txBody>
      </p:sp>
      <p:sp>
        <p:nvSpPr>
          <p:cNvPr id="10" name="TextBox 9"/>
          <p:cNvSpPr txBox="1"/>
          <p:nvPr userDrawn="1"/>
        </p:nvSpPr>
        <p:spPr>
          <a:xfrm>
            <a:off x="4381492" y="6488668"/>
            <a:ext cx="3429016" cy="276999"/>
          </a:xfrm>
          <a:prstGeom prst="rect">
            <a:avLst/>
          </a:prstGeom>
          <a:noFill/>
        </p:spPr>
        <p:txBody>
          <a:bodyPr wrap="none" rtlCol="0">
            <a:spAutoFit/>
          </a:bodyPr>
          <a:lstStyle/>
          <a:p>
            <a:r>
              <a:rPr lang="en-US" sz="1200" dirty="0" smtClean="0">
                <a:solidFill>
                  <a:schemeClr val="tx1">
                    <a:lumMod val="50000"/>
                    <a:lumOff val="50000"/>
                  </a:schemeClr>
                </a:solidFill>
              </a:rPr>
              <a:t>Beth</a:t>
            </a:r>
            <a:r>
              <a:rPr lang="en-US" sz="1200" baseline="0" dirty="0" smtClean="0">
                <a:solidFill>
                  <a:schemeClr val="tx1">
                    <a:lumMod val="50000"/>
                    <a:lumOff val="50000"/>
                  </a:schemeClr>
                </a:solidFill>
              </a:rPr>
              <a:t> Balkite &amp; Rachel Mills	Duke OLLI Spring 2017</a:t>
            </a:r>
            <a:endParaRPr lang="en-US" sz="1200" dirty="0">
              <a:solidFill>
                <a:schemeClr val="tx1">
                  <a:lumMod val="50000"/>
                  <a:lumOff val="50000"/>
                </a:schemeClr>
              </a:solidFill>
            </a:endParaRPr>
          </a:p>
        </p:txBody>
      </p:sp>
    </p:spTree>
    <p:extLst>
      <p:ext uri="{BB962C8B-B14F-4D97-AF65-F5344CB8AC3E}">
        <p14:creationId xmlns:p14="http://schemas.microsoft.com/office/powerpoint/2010/main" val="365327103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75000"/>
                  </a:schemeClr>
                </a:solidFill>
                <a:latin typeface="+mn-lt"/>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9A10A1-9921-444A-9C8F-51503072461B}" type="slidenum">
              <a:rPr lang="en-US" smtClean="0"/>
              <a:t>‹#›</a:t>
            </a:fld>
            <a:endParaRPr lang="en-US"/>
          </a:p>
        </p:txBody>
      </p:sp>
    </p:spTree>
    <p:extLst>
      <p:ext uri="{BB962C8B-B14F-4D97-AF65-F5344CB8AC3E}">
        <p14:creationId xmlns:p14="http://schemas.microsoft.com/office/powerpoint/2010/main" val="51472423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9A10A1-9921-444A-9C8F-51503072461B}" type="slidenum">
              <a:rPr lang="en-US" smtClean="0"/>
              <a:t>‹#›</a:t>
            </a:fld>
            <a:endParaRPr lang="en-US"/>
          </a:p>
        </p:txBody>
      </p:sp>
      <p:sp>
        <p:nvSpPr>
          <p:cNvPr id="5" name="TextBox 4"/>
          <p:cNvSpPr txBox="1"/>
          <p:nvPr userDrawn="1"/>
        </p:nvSpPr>
        <p:spPr>
          <a:xfrm>
            <a:off x="4381492" y="6488668"/>
            <a:ext cx="3429016" cy="276999"/>
          </a:xfrm>
          <a:prstGeom prst="rect">
            <a:avLst/>
          </a:prstGeom>
          <a:noFill/>
        </p:spPr>
        <p:txBody>
          <a:bodyPr wrap="none" rtlCol="0">
            <a:spAutoFit/>
          </a:bodyPr>
          <a:lstStyle/>
          <a:p>
            <a:r>
              <a:rPr lang="en-US" sz="1200" dirty="0" smtClean="0">
                <a:solidFill>
                  <a:schemeClr val="tx1">
                    <a:lumMod val="50000"/>
                    <a:lumOff val="50000"/>
                  </a:schemeClr>
                </a:solidFill>
              </a:rPr>
              <a:t>Beth</a:t>
            </a:r>
            <a:r>
              <a:rPr lang="en-US" sz="1200" baseline="0" dirty="0" smtClean="0">
                <a:solidFill>
                  <a:schemeClr val="tx1">
                    <a:lumMod val="50000"/>
                    <a:lumOff val="50000"/>
                  </a:schemeClr>
                </a:solidFill>
              </a:rPr>
              <a:t> Balkite &amp; Rachel Mills	Duke OLLI Spring 2017</a:t>
            </a:r>
            <a:endParaRPr lang="en-US" sz="1200" dirty="0">
              <a:solidFill>
                <a:schemeClr val="tx1">
                  <a:lumMod val="50000"/>
                  <a:lumOff val="50000"/>
                </a:schemeClr>
              </a:solidFill>
            </a:endParaRPr>
          </a:p>
        </p:txBody>
      </p:sp>
    </p:spTree>
    <p:extLst>
      <p:ext uri="{BB962C8B-B14F-4D97-AF65-F5344CB8AC3E}">
        <p14:creationId xmlns:p14="http://schemas.microsoft.com/office/powerpoint/2010/main" val="283867908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9A10A1-9921-444A-9C8F-51503072461B}" type="slidenum">
              <a:rPr lang="en-US" smtClean="0"/>
              <a:t>‹#›</a:t>
            </a:fld>
            <a:endParaRPr lang="en-US"/>
          </a:p>
        </p:txBody>
      </p:sp>
    </p:spTree>
    <p:extLst>
      <p:ext uri="{BB962C8B-B14F-4D97-AF65-F5344CB8AC3E}">
        <p14:creationId xmlns:p14="http://schemas.microsoft.com/office/powerpoint/2010/main" val="164948971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9A10A1-9921-444A-9C8F-51503072461B}" type="slidenum">
              <a:rPr lang="en-US" smtClean="0"/>
              <a:t>‹#›</a:t>
            </a:fld>
            <a:endParaRPr lang="en-US"/>
          </a:p>
        </p:txBody>
      </p:sp>
    </p:spTree>
    <p:extLst>
      <p:ext uri="{BB962C8B-B14F-4D97-AF65-F5344CB8AC3E}">
        <p14:creationId xmlns:p14="http://schemas.microsoft.com/office/powerpoint/2010/main" val="167807837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9A10A1-9921-444A-9C8F-51503072461B}" type="slidenum">
              <a:rPr lang="en-US" smtClean="0"/>
              <a:t>‹#›</a:t>
            </a:fld>
            <a:endParaRPr lang="en-US"/>
          </a:p>
        </p:txBody>
      </p:sp>
    </p:spTree>
    <p:extLst>
      <p:ext uri="{BB962C8B-B14F-4D97-AF65-F5344CB8AC3E}">
        <p14:creationId xmlns:p14="http://schemas.microsoft.com/office/powerpoint/2010/main" val="31004014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snpedia.com/index.php/Rs10757278" TargetMode="External"/><Relationship Id="rId2" Type="http://schemas.openxmlformats.org/officeDocument/2006/relationships/hyperlink" Target="https://www.snpedia.com/index.php/Rs2383206" TargetMode="External"/><Relationship Id="rId1" Type="http://schemas.openxmlformats.org/officeDocument/2006/relationships/slideLayout" Target="../slideLayouts/slideLayout2.xml"/><Relationship Id="rId5" Type="http://schemas.openxmlformats.org/officeDocument/2006/relationships/hyperlink" Target="https://www.snpedia.com/index.php/Rs10757274" TargetMode="External"/><Relationship Id="rId4" Type="http://schemas.openxmlformats.org/officeDocument/2006/relationships/hyperlink" Target="https://www.snpedia.com/index.php/Rs2383207"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ghr.nlm.nih.gov/gene/MYH7"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ghr.nlm.nih.gov/gene/TNNI3" TargetMode="External"/><Relationship Id="rId5" Type="http://schemas.openxmlformats.org/officeDocument/2006/relationships/hyperlink" Target="https://ghr.nlm.nih.gov/gene/TNNT2" TargetMode="External"/><Relationship Id="rId4" Type="http://schemas.openxmlformats.org/officeDocument/2006/relationships/hyperlink" Target="https://ghr.nlm.nih.gov/gene/MYBPC3"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ghr.nlm.nih.gov/gene/TTN"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www.snpedia.com/index.php/KCNH2" TargetMode="External"/><Relationship Id="rId2" Type="http://schemas.openxmlformats.org/officeDocument/2006/relationships/hyperlink" Target="https://www.snpedia.com/index.php/KCNQ1" TargetMode="External"/><Relationship Id="rId1" Type="http://schemas.openxmlformats.org/officeDocument/2006/relationships/slideLayout" Target="../slideLayouts/slideLayout2.xml"/><Relationship Id="rId4" Type="http://schemas.openxmlformats.org/officeDocument/2006/relationships/hyperlink" Target="https://www.snpedia.com/index.php/SCN5A"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snpedia.com/index.php/Rs6544713"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www.snpedia.com/index.php/Rs2271293" TargetMode="External"/><Relationship Id="rId4" Type="http://schemas.openxmlformats.org/officeDocument/2006/relationships/hyperlink" Target="https://www.snpedia.com/index.php/Rs7679"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ghr.nlm.nih.gov/gene/APOA1"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en.wikipedia.org/wiki/Blood_flow"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hyperlink" Target="https://en.wikipedia.org/wiki/PHACTR1" TargetMode="External"/><Relationship Id="rId13" Type="http://schemas.openxmlformats.org/officeDocument/2006/relationships/hyperlink" Target="https://en.wikipedia.org/wiki/CDKN2A" TargetMode="External"/><Relationship Id="rId18" Type="http://schemas.openxmlformats.org/officeDocument/2006/relationships/hyperlink" Target="https://en.wikipedia.org/w/index.php?title=MNF1ASM283&amp;action=edit&amp;redlink=1" TargetMode="External"/><Relationship Id="rId26" Type="http://schemas.openxmlformats.org/officeDocument/2006/relationships/hyperlink" Target="https://en.wikipedia.org/wiki/LDLR" TargetMode="External"/><Relationship Id="rId3" Type="http://schemas.openxmlformats.org/officeDocument/2006/relationships/hyperlink" Target="https://en.wikipedia.org/wiki/PCSK9" TargetMode="External"/><Relationship Id="rId21" Type="http://schemas.openxmlformats.org/officeDocument/2006/relationships/hyperlink" Target="https://en.wikipedia.org/wiki/SMAD3" TargetMode="External"/><Relationship Id="rId7" Type="http://schemas.openxmlformats.org/officeDocument/2006/relationships/hyperlink" Target="https://en.wikipedia.org/wiki/MRAS" TargetMode="External"/><Relationship Id="rId12" Type="http://schemas.openxmlformats.org/officeDocument/2006/relationships/hyperlink" Target="https://en.wikipedia.org/wiki/ZC3HC1" TargetMode="External"/><Relationship Id="rId17" Type="http://schemas.openxmlformats.org/officeDocument/2006/relationships/hyperlink" Target="https://en.wikipedia.org/wiki/APOA5" TargetMode="External"/><Relationship Id="rId25" Type="http://schemas.openxmlformats.org/officeDocument/2006/relationships/hyperlink" Target="https://en.wikipedia.org/wiki/SNF8" TargetMode="External"/><Relationship Id="rId2" Type="http://schemas.openxmlformats.org/officeDocument/2006/relationships/hyperlink" Target="https://en.wikipedia.org/wiki/Ischemic_heart_disease" TargetMode="External"/><Relationship Id="rId16" Type="http://schemas.openxmlformats.org/officeDocument/2006/relationships/hyperlink" Target="https://en.wikipedia.org/w/index.php?title=PDGF0&amp;action=edit&amp;redlink=1" TargetMode="External"/><Relationship Id="rId20" Type="http://schemas.openxmlformats.org/officeDocument/2006/relationships/hyperlink" Target="https://en.wikipedia.org/w/index.php?title=HHIPC1&amp;action=edit&amp;redlink=1" TargetMode="External"/><Relationship Id="rId29" Type="http://schemas.openxmlformats.org/officeDocument/2006/relationships/hyperlink" Target="https://en.wikipedia.org/wiki/KCNE2" TargetMode="External"/><Relationship Id="rId1" Type="http://schemas.openxmlformats.org/officeDocument/2006/relationships/slideLayout" Target="../slideLayouts/slideLayout2.xml"/><Relationship Id="rId6" Type="http://schemas.openxmlformats.org/officeDocument/2006/relationships/hyperlink" Target="https://en.wikipedia.org/wiki/WDR12" TargetMode="External"/><Relationship Id="rId11" Type="http://schemas.openxmlformats.org/officeDocument/2006/relationships/hyperlink" Target="https://en.wikipedia.org/w/index.php?title=MTHFDSL&amp;action=edit&amp;redlink=1" TargetMode="External"/><Relationship Id="rId24" Type="http://schemas.openxmlformats.org/officeDocument/2006/relationships/hyperlink" Target="https://en.wikipedia.org/wiki/SMG6" TargetMode="External"/><Relationship Id="rId5" Type="http://schemas.openxmlformats.org/officeDocument/2006/relationships/hyperlink" Target="https://en.wikipedia.org/wiki/MIA3" TargetMode="External"/><Relationship Id="rId15" Type="http://schemas.openxmlformats.org/officeDocument/2006/relationships/hyperlink" Target="https://en.wikipedia.org/wiki/ABO" TargetMode="External"/><Relationship Id="rId23" Type="http://schemas.openxmlformats.org/officeDocument/2006/relationships/hyperlink" Target="https://en.wikipedia.org/w/index.php?title=RAS1&amp;action=edit&amp;redlink=1" TargetMode="External"/><Relationship Id="rId28" Type="http://schemas.openxmlformats.org/officeDocument/2006/relationships/hyperlink" Target="https://en.wikipedia.org/wiki/MRPS6" TargetMode="External"/><Relationship Id="rId10" Type="http://schemas.openxmlformats.org/officeDocument/2006/relationships/hyperlink" Target="https://en.wikipedia.org/wiki/TCF21" TargetMode="External"/><Relationship Id="rId19" Type="http://schemas.openxmlformats.org/officeDocument/2006/relationships/hyperlink" Target="https://en.wikipedia.org/wiki/Collagen,_type_IV,_alpha_1" TargetMode="External"/><Relationship Id="rId4" Type="http://schemas.openxmlformats.org/officeDocument/2006/relationships/hyperlink" Target="https://en.wikipedia.org/wiki/SORT1" TargetMode="External"/><Relationship Id="rId9" Type="http://schemas.openxmlformats.org/officeDocument/2006/relationships/hyperlink" Target="https://en.wikipedia.org/wiki/Lipoprotein(a)" TargetMode="External"/><Relationship Id="rId14" Type="http://schemas.openxmlformats.org/officeDocument/2006/relationships/hyperlink" Target="https://en.wikipedia.org/wiki/CDKN2B" TargetMode="External"/><Relationship Id="rId22" Type="http://schemas.openxmlformats.org/officeDocument/2006/relationships/hyperlink" Target="https://en.wikipedia.org/wiki/ADAMTS7" TargetMode="External"/><Relationship Id="rId27" Type="http://schemas.openxmlformats.org/officeDocument/2006/relationships/hyperlink" Target="https://en.wikipedia.org/wiki/SLC5A3"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Healthcare Personalized for You</a:t>
            </a:r>
          </a:p>
          <a:p>
            <a:r>
              <a:rPr lang="en-US" dirty="0" smtClean="0"/>
              <a:t>Week 5</a:t>
            </a:r>
          </a:p>
          <a:p>
            <a:r>
              <a:rPr lang="en-US" dirty="0" smtClean="0"/>
              <a:t>May 16, 2017</a:t>
            </a:r>
            <a:endParaRPr lang="en-US" dirty="0"/>
          </a:p>
        </p:txBody>
      </p:sp>
      <p:sp>
        <p:nvSpPr>
          <p:cNvPr id="2" name="Title 1"/>
          <p:cNvSpPr>
            <a:spLocks noGrp="1"/>
          </p:cNvSpPr>
          <p:nvPr>
            <p:ph type="title"/>
          </p:nvPr>
        </p:nvSpPr>
        <p:spPr>
          <a:xfrm>
            <a:off x="838200" y="2276475"/>
            <a:ext cx="10515600" cy="1325563"/>
          </a:xfrm>
        </p:spPr>
        <p:txBody>
          <a:bodyPr>
            <a:normAutofit/>
          </a:bodyPr>
          <a:lstStyle/>
          <a:p>
            <a:pPr algn="ctr"/>
            <a:r>
              <a:rPr lang="en-US" sz="5400" b="1" dirty="0" smtClean="0"/>
              <a:t>Genetic Disorders/Diseases</a:t>
            </a:r>
            <a:endParaRPr lang="en-US" sz="5400" b="1" dirty="0"/>
          </a:p>
        </p:txBody>
      </p:sp>
    </p:spTree>
    <p:extLst>
      <p:ext uri="{BB962C8B-B14F-4D97-AF65-F5344CB8AC3E}">
        <p14:creationId xmlns:p14="http://schemas.microsoft.com/office/powerpoint/2010/main" val="15413378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Schizophrenia</a:t>
            </a:r>
            <a:endParaRPr lang="en-US" dirty="0"/>
          </a:p>
        </p:txBody>
      </p:sp>
      <p:sp>
        <p:nvSpPr>
          <p:cNvPr id="3" name="Content Placeholder 2"/>
          <p:cNvSpPr>
            <a:spLocks noGrp="1"/>
          </p:cNvSpPr>
          <p:nvPr>
            <p:ph idx="1"/>
          </p:nvPr>
        </p:nvSpPr>
        <p:spPr/>
        <p:txBody>
          <a:bodyPr>
            <a:normAutofit lnSpcReduction="10000"/>
          </a:bodyPr>
          <a:lstStyle/>
          <a:p>
            <a:r>
              <a:rPr lang="en-US" dirty="0" smtClean="0"/>
              <a:t>Mental </a:t>
            </a:r>
            <a:r>
              <a:rPr lang="en-US" dirty="0"/>
              <a:t>disorder that alters sufferers’ perception of reality, producing delusions, hallucinations, and disordered thinking</a:t>
            </a:r>
            <a:r>
              <a:rPr lang="en-US" dirty="0" smtClean="0"/>
              <a:t>.</a:t>
            </a:r>
          </a:p>
          <a:p>
            <a:r>
              <a:rPr lang="en-US" dirty="0"/>
              <a:t>Risk </a:t>
            </a:r>
            <a:r>
              <a:rPr lang="en-US" dirty="0" smtClean="0"/>
              <a:t>factors: family </a:t>
            </a:r>
            <a:r>
              <a:rPr lang="en-US" dirty="0"/>
              <a:t>history of schizophrenia, malnutrition or exposure to viruses in the womb, stressful life </a:t>
            </a:r>
            <a:r>
              <a:rPr lang="en-US" dirty="0" smtClean="0"/>
              <a:t>circumstances, taking psychoactive </a:t>
            </a:r>
            <a:r>
              <a:rPr lang="en-US" dirty="0"/>
              <a:t>drugs during </a:t>
            </a:r>
            <a:r>
              <a:rPr lang="en-US" dirty="0" smtClean="0"/>
              <a:t>adolescence</a:t>
            </a:r>
          </a:p>
          <a:p>
            <a:r>
              <a:rPr lang="en-US" dirty="0"/>
              <a:t>About 2.4 million American adults (1.1% of the adult U.S. population) have schizophrenia</a:t>
            </a:r>
          </a:p>
          <a:p>
            <a:r>
              <a:rPr lang="en-US" dirty="0" smtClean="0"/>
              <a:t>Twin studies:</a:t>
            </a:r>
          </a:p>
          <a:p>
            <a:pPr lvl="1"/>
            <a:r>
              <a:rPr lang="en-US" dirty="0" smtClean="0"/>
              <a:t>Monozygotic (identical) twin </a:t>
            </a:r>
            <a:r>
              <a:rPr lang="en-US" dirty="0"/>
              <a:t>of a person with schizophrenia has a 46 percent chance of being </a:t>
            </a:r>
            <a:r>
              <a:rPr lang="en-US" dirty="0" smtClean="0"/>
              <a:t>affected</a:t>
            </a:r>
          </a:p>
          <a:p>
            <a:pPr lvl="1"/>
            <a:r>
              <a:rPr lang="en-US" dirty="0" smtClean="0"/>
              <a:t>Dizygotic (fraternal) twin </a:t>
            </a:r>
            <a:r>
              <a:rPr lang="en-US" dirty="0"/>
              <a:t>has only a 14 percent chance of being </a:t>
            </a:r>
            <a:r>
              <a:rPr lang="en-US" dirty="0" smtClean="0"/>
              <a:t>affected</a:t>
            </a:r>
            <a:endParaRPr lang="en-US" dirty="0"/>
          </a:p>
        </p:txBody>
      </p:sp>
    </p:spTree>
    <p:extLst>
      <p:ext uri="{BB962C8B-B14F-4D97-AF65-F5344CB8AC3E}">
        <p14:creationId xmlns:p14="http://schemas.microsoft.com/office/powerpoint/2010/main" val="25763430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Genetics of schizophrenia </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a:t>Copy number variations associated with </a:t>
            </a:r>
            <a:r>
              <a:rPr lang="en-US" dirty="0" smtClean="0"/>
              <a:t>schizophrenia</a:t>
            </a:r>
          </a:p>
          <a:p>
            <a:pPr lvl="1"/>
            <a:r>
              <a:rPr lang="en-US" dirty="0" smtClean="0"/>
              <a:t>Sections of the genome that are repeated, can result in creation of abnormal protein that interferes with development of brain cells</a:t>
            </a:r>
            <a:endParaRPr lang="en-US" dirty="0"/>
          </a:p>
          <a:p>
            <a:r>
              <a:rPr lang="en-US" dirty="0" smtClean="0"/>
              <a:t>Over 180 SNPs listed in </a:t>
            </a:r>
            <a:r>
              <a:rPr lang="en-US" dirty="0" err="1" smtClean="0"/>
              <a:t>Promethease</a:t>
            </a:r>
            <a:endParaRPr lang="en-US" dirty="0" smtClean="0"/>
          </a:p>
          <a:p>
            <a:pPr lvl="1"/>
            <a:r>
              <a:rPr lang="en-US" dirty="0" smtClean="0"/>
              <a:t>rs1344706 in the gene ZNF804A</a:t>
            </a:r>
            <a:r>
              <a:rPr lang="en-US" dirty="0"/>
              <a:t> </a:t>
            </a:r>
            <a:endParaRPr lang="en-US" dirty="0" smtClean="0"/>
          </a:p>
          <a:p>
            <a:pPr lvl="1"/>
            <a:r>
              <a:rPr lang="en-US" dirty="0" smtClean="0"/>
              <a:t>rs2269726</a:t>
            </a:r>
            <a:r>
              <a:rPr lang="en-US" dirty="0"/>
              <a:t>, </a:t>
            </a:r>
            <a:r>
              <a:rPr lang="en-US" dirty="0" smtClean="0"/>
              <a:t>in </a:t>
            </a:r>
            <a:r>
              <a:rPr lang="en-US" dirty="0"/>
              <a:t>the gene </a:t>
            </a:r>
            <a:r>
              <a:rPr lang="en-US" i="1" dirty="0" smtClean="0"/>
              <a:t>GNB1L</a:t>
            </a:r>
            <a:r>
              <a:rPr lang="en-US" dirty="0" smtClean="0"/>
              <a:t> – applicable in individuals of Asian ancestry</a:t>
            </a:r>
          </a:p>
          <a:p>
            <a:pPr lvl="1"/>
            <a:r>
              <a:rPr lang="en-US" i="1" dirty="0" smtClean="0"/>
              <a:t>ANF804A</a:t>
            </a:r>
          </a:p>
          <a:p>
            <a:endParaRPr lang="en-US" i="1" dirty="0"/>
          </a:p>
        </p:txBody>
      </p:sp>
      <p:pic>
        <p:nvPicPr>
          <p:cNvPr id="1026" name="Picture 2" descr="http://readingroom.mindspec.org/wp-content/genetics_CNV.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195127" y="2268836"/>
            <a:ext cx="3574473" cy="352128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816146" y="1899504"/>
            <a:ext cx="2332433" cy="369332"/>
          </a:xfrm>
          <a:prstGeom prst="rect">
            <a:avLst/>
          </a:prstGeom>
          <a:noFill/>
        </p:spPr>
        <p:txBody>
          <a:bodyPr wrap="none" rtlCol="0">
            <a:spAutoFit/>
          </a:bodyPr>
          <a:lstStyle/>
          <a:p>
            <a:r>
              <a:rPr lang="en-US" dirty="0" smtClean="0"/>
              <a:t>Copy number variation</a:t>
            </a:r>
            <a:endParaRPr lang="en-US" dirty="0"/>
          </a:p>
        </p:txBody>
      </p:sp>
    </p:spTree>
    <p:extLst>
      <p:ext uri="{BB962C8B-B14F-4D97-AF65-F5344CB8AC3E}">
        <p14:creationId xmlns:p14="http://schemas.microsoft.com/office/powerpoint/2010/main" val="1661946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Pharmacogenomics for Mental Health Disorders</a:t>
            </a:r>
            <a:endParaRPr lang="en-US" dirty="0"/>
          </a:p>
        </p:txBody>
      </p:sp>
      <p:sp>
        <p:nvSpPr>
          <p:cNvPr id="3" name="Content Placeholder 2"/>
          <p:cNvSpPr>
            <a:spLocks noGrp="1"/>
          </p:cNvSpPr>
          <p:nvPr>
            <p:ph idx="1"/>
          </p:nvPr>
        </p:nvSpPr>
        <p:spPr/>
        <p:txBody>
          <a:bodyPr>
            <a:normAutofit lnSpcReduction="10000"/>
          </a:bodyPr>
          <a:lstStyle/>
          <a:p>
            <a:r>
              <a:rPr lang="en-US" dirty="0" smtClean="0"/>
              <a:t>Finding the right medication for mental health disorders is challenging</a:t>
            </a:r>
          </a:p>
          <a:p>
            <a:pPr lvl="1"/>
            <a:r>
              <a:rPr lang="en-US" dirty="0" smtClean="0"/>
              <a:t>50% of patients with depression don’t respond to their first treatment</a:t>
            </a:r>
          </a:p>
          <a:p>
            <a:pPr lvl="1"/>
            <a:r>
              <a:rPr lang="en-US" dirty="0" smtClean="0"/>
              <a:t>30% of patient discontinue medication because of side effects</a:t>
            </a:r>
          </a:p>
          <a:p>
            <a:pPr lvl="1"/>
            <a:r>
              <a:rPr lang="en-US" dirty="0" smtClean="0"/>
              <a:t>Up to 70% of patients are non-adherent, mostly due to side effects</a:t>
            </a:r>
          </a:p>
          <a:p>
            <a:r>
              <a:rPr lang="en-US" dirty="0" err="1" smtClean="0"/>
              <a:t>Pharmacogenes</a:t>
            </a:r>
            <a:endParaRPr lang="en-US" dirty="0" smtClean="0"/>
          </a:p>
          <a:p>
            <a:pPr lvl="1"/>
            <a:r>
              <a:rPr lang="en-US" dirty="0"/>
              <a:t>CYP2D6 </a:t>
            </a:r>
            <a:r>
              <a:rPr lang="en-US" dirty="0" smtClean="0"/>
              <a:t>for </a:t>
            </a:r>
            <a:r>
              <a:rPr lang="en-US" dirty="0"/>
              <a:t>Selective Serotonin Reuptake Inhibitors (</a:t>
            </a:r>
            <a:r>
              <a:rPr lang="en-US" dirty="0" smtClean="0"/>
              <a:t>SSRIs) like paroxetine (Paxil) </a:t>
            </a:r>
            <a:r>
              <a:rPr lang="en-US" dirty="0"/>
              <a:t>and </a:t>
            </a:r>
            <a:r>
              <a:rPr lang="en-US" dirty="0" smtClean="0"/>
              <a:t>fluvoxamine (</a:t>
            </a:r>
            <a:r>
              <a:rPr lang="en-US" dirty="0" err="1" smtClean="0"/>
              <a:t>Luvox</a:t>
            </a:r>
            <a:r>
              <a:rPr lang="en-US" dirty="0" smtClean="0"/>
              <a:t>)</a:t>
            </a:r>
            <a:endParaRPr lang="en-US" dirty="0"/>
          </a:p>
          <a:p>
            <a:pPr lvl="1"/>
            <a:r>
              <a:rPr lang="en-US" dirty="0" smtClean="0"/>
              <a:t>CYP2C19 for SSRIs like citalopram (</a:t>
            </a:r>
            <a:r>
              <a:rPr lang="en-US" dirty="0" err="1" smtClean="0"/>
              <a:t>Celexa</a:t>
            </a:r>
            <a:r>
              <a:rPr lang="en-US" dirty="0" smtClean="0"/>
              <a:t>), </a:t>
            </a:r>
            <a:r>
              <a:rPr lang="en-US" dirty="0" err="1" smtClean="0"/>
              <a:t>escitalopram</a:t>
            </a:r>
            <a:r>
              <a:rPr lang="en-US" dirty="0" smtClean="0"/>
              <a:t> (Lexapro), </a:t>
            </a:r>
            <a:r>
              <a:rPr lang="en-US" dirty="0"/>
              <a:t>and </a:t>
            </a:r>
            <a:r>
              <a:rPr lang="en-US" dirty="0" smtClean="0"/>
              <a:t>sertraline (Zoloft)</a:t>
            </a:r>
          </a:p>
          <a:p>
            <a:pPr lvl="1"/>
            <a:r>
              <a:rPr lang="en-US" dirty="0" smtClean="0"/>
              <a:t>CYP2C19 for Tricyclics (TCA) </a:t>
            </a:r>
            <a:r>
              <a:rPr lang="en-US" dirty="0" err="1" smtClean="0"/>
              <a:t>liks</a:t>
            </a:r>
            <a:r>
              <a:rPr lang="en-US" dirty="0" smtClean="0"/>
              <a:t> amitriptyline (Elavil) </a:t>
            </a:r>
          </a:p>
          <a:p>
            <a:pPr lvl="1"/>
            <a:r>
              <a:rPr lang="en-US" dirty="0" smtClean="0"/>
              <a:t>CYP2D6 for TCAs like nortriptyline </a:t>
            </a:r>
            <a:r>
              <a:rPr lang="en-US" dirty="0"/>
              <a:t>(</a:t>
            </a:r>
            <a:r>
              <a:rPr lang="en-US" dirty="0" err="1" smtClean="0"/>
              <a:t>Pamelor</a:t>
            </a:r>
            <a:r>
              <a:rPr lang="en-US" dirty="0" smtClean="0"/>
              <a:t>), doxepin (</a:t>
            </a:r>
            <a:r>
              <a:rPr lang="en-US" dirty="0" err="1"/>
              <a:t>Silenor</a:t>
            </a:r>
            <a:r>
              <a:rPr lang="en-US" dirty="0"/>
              <a:t>, </a:t>
            </a:r>
            <a:r>
              <a:rPr lang="en-US" dirty="0" err="1"/>
              <a:t>Zonalon</a:t>
            </a:r>
            <a:r>
              <a:rPr lang="en-US" dirty="0"/>
              <a:t>, and </a:t>
            </a:r>
            <a:r>
              <a:rPr lang="en-US" dirty="0" err="1" smtClean="0"/>
              <a:t>Prudoxin</a:t>
            </a:r>
            <a:r>
              <a:rPr lang="en-US" dirty="0" smtClean="0"/>
              <a:t>), </a:t>
            </a:r>
            <a:r>
              <a:rPr lang="en-US" dirty="0" err="1" smtClean="0"/>
              <a:t>desipramine</a:t>
            </a:r>
            <a:r>
              <a:rPr lang="en-US" dirty="0" smtClean="0"/>
              <a:t> (</a:t>
            </a:r>
            <a:r>
              <a:rPr lang="en-US" dirty="0" err="1" smtClean="0"/>
              <a:t>Norpramin</a:t>
            </a:r>
            <a:r>
              <a:rPr lang="en-US" dirty="0" smtClean="0"/>
              <a:t>), clomipramine (</a:t>
            </a:r>
            <a:r>
              <a:rPr lang="en-US" dirty="0" err="1" smtClean="0"/>
              <a:t>Anafranil</a:t>
            </a:r>
            <a:r>
              <a:rPr lang="en-US" dirty="0" smtClean="0"/>
              <a:t>), </a:t>
            </a:r>
            <a:endParaRPr lang="en-US" dirty="0"/>
          </a:p>
        </p:txBody>
      </p:sp>
    </p:spTree>
    <p:extLst>
      <p:ext uri="{BB962C8B-B14F-4D97-AF65-F5344CB8AC3E}">
        <p14:creationId xmlns:p14="http://schemas.microsoft.com/office/powerpoint/2010/main" val="961989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Heart Disease</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59576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Heart Disease = </a:t>
            </a:r>
            <a:br>
              <a:rPr lang="en-US" dirty="0" smtClean="0"/>
            </a:br>
            <a:r>
              <a:rPr lang="en-US" dirty="0" smtClean="0"/>
              <a:t>Complex Disease and Complex Genetics</a:t>
            </a:r>
            <a:endParaRPr lang="en-US" dirty="0"/>
          </a:p>
        </p:txBody>
      </p:sp>
      <p:sp>
        <p:nvSpPr>
          <p:cNvPr id="3" name="Content Placeholder 2"/>
          <p:cNvSpPr>
            <a:spLocks noGrp="1"/>
          </p:cNvSpPr>
          <p:nvPr>
            <p:ph idx="1"/>
          </p:nvPr>
        </p:nvSpPr>
        <p:spPr/>
        <p:txBody>
          <a:bodyPr>
            <a:normAutofit lnSpcReduction="10000"/>
          </a:bodyPr>
          <a:lstStyle/>
          <a:p>
            <a:r>
              <a:rPr lang="en-US" dirty="0" smtClean="0"/>
              <a:t>Heart disease affects over </a:t>
            </a:r>
            <a:r>
              <a:rPr lang="en-US" dirty="0"/>
              <a:t>80,000,000 individuals in </a:t>
            </a:r>
            <a:r>
              <a:rPr lang="en-US" dirty="0" smtClean="0"/>
              <a:t>the US</a:t>
            </a:r>
          </a:p>
          <a:p>
            <a:r>
              <a:rPr lang="en-US" dirty="0" smtClean="0"/>
              <a:t>Heart Disease encompasses </a:t>
            </a:r>
            <a:r>
              <a:rPr lang="en-US" dirty="0"/>
              <a:t>a broad range of </a:t>
            </a:r>
            <a:r>
              <a:rPr lang="en-US" dirty="0" smtClean="0"/>
              <a:t>disorders:</a:t>
            </a:r>
          </a:p>
          <a:p>
            <a:pPr lvl="1"/>
            <a:r>
              <a:rPr lang="en-US" dirty="0"/>
              <a:t>D</a:t>
            </a:r>
            <a:r>
              <a:rPr lang="en-US" dirty="0" smtClean="0"/>
              <a:t>iseases </a:t>
            </a:r>
            <a:r>
              <a:rPr lang="en-US" dirty="0"/>
              <a:t>of the </a:t>
            </a:r>
            <a:r>
              <a:rPr lang="en-US" dirty="0" smtClean="0"/>
              <a:t>vasculature</a:t>
            </a:r>
          </a:p>
          <a:p>
            <a:pPr lvl="1"/>
            <a:r>
              <a:rPr lang="en-US" dirty="0" smtClean="0"/>
              <a:t>Diseases of the myocardium  (muscles of the heart) </a:t>
            </a:r>
          </a:p>
          <a:p>
            <a:pPr lvl="1"/>
            <a:r>
              <a:rPr lang="en-US" dirty="0"/>
              <a:t>H</a:t>
            </a:r>
            <a:r>
              <a:rPr lang="en-US" dirty="0" smtClean="0"/>
              <a:t>eart’s </a:t>
            </a:r>
            <a:r>
              <a:rPr lang="en-US" dirty="0"/>
              <a:t>electrical </a:t>
            </a:r>
            <a:r>
              <a:rPr lang="en-US" dirty="0" smtClean="0"/>
              <a:t>circuit</a:t>
            </a:r>
          </a:p>
          <a:p>
            <a:pPr lvl="1"/>
            <a:r>
              <a:rPr lang="en-US" dirty="0"/>
              <a:t>C</a:t>
            </a:r>
            <a:r>
              <a:rPr lang="en-US" dirty="0" smtClean="0"/>
              <a:t>ongenital </a:t>
            </a:r>
            <a:r>
              <a:rPr lang="en-US" dirty="0"/>
              <a:t>heart </a:t>
            </a:r>
            <a:r>
              <a:rPr lang="en-US" dirty="0" smtClean="0"/>
              <a:t>disease</a:t>
            </a:r>
          </a:p>
          <a:p>
            <a:r>
              <a:rPr lang="en-US" dirty="0" smtClean="0"/>
              <a:t>For </a:t>
            </a:r>
            <a:r>
              <a:rPr lang="en-US" dirty="0"/>
              <a:t>nearly all of these disorders, inherited DNA sequence variants play a role in conferring risk for disease. </a:t>
            </a:r>
            <a:endParaRPr lang="en-US" dirty="0" smtClean="0"/>
          </a:p>
          <a:p>
            <a:pPr lvl="1"/>
            <a:r>
              <a:rPr lang="en-US" dirty="0" smtClean="0"/>
              <a:t>For </a:t>
            </a:r>
            <a:r>
              <a:rPr lang="en-US" dirty="0"/>
              <a:t>example, in the general population, a history of </a:t>
            </a:r>
            <a:r>
              <a:rPr lang="en-US" dirty="0" smtClean="0"/>
              <a:t>heart disease </a:t>
            </a:r>
            <a:r>
              <a:rPr lang="en-US" dirty="0"/>
              <a:t>in a parent confers </a:t>
            </a:r>
            <a:r>
              <a:rPr lang="en-US" dirty="0" smtClean="0"/>
              <a:t>about 3.0 x greater </a:t>
            </a:r>
            <a:r>
              <a:rPr lang="en-US" dirty="0"/>
              <a:t>increase </a:t>
            </a:r>
            <a:r>
              <a:rPr lang="en-US" dirty="0" smtClean="0"/>
              <a:t>risk </a:t>
            </a:r>
            <a:r>
              <a:rPr lang="en-US" dirty="0"/>
              <a:t>to </a:t>
            </a:r>
            <a:r>
              <a:rPr lang="en-US" dirty="0" smtClean="0"/>
              <a:t>offspring</a:t>
            </a:r>
          </a:p>
          <a:p>
            <a:pPr lvl="1"/>
            <a:r>
              <a:rPr lang="en-US" dirty="0" smtClean="0"/>
              <a:t>Two or more first degree relatives = 5 x greater risk</a:t>
            </a:r>
            <a:endParaRPr lang="en-US" dirty="0"/>
          </a:p>
        </p:txBody>
      </p:sp>
    </p:spTree>
    <p:extLst>
      <p:ext uri="{BB962C8B-B14F-4D97-AF65-F5344CB8AC3E}">
        <p14:creationId xmlns:p14="http://schemas.microsoft.com/office/powerpoint/2010/main" val="19353040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Heart Disease: </a:t>
            </a:r>
            <a:r>
              <a:rPr lang="en-US" dirty="0" err="1" smtClean="0"/>
              <a:t>Promethease</a:t>
            </a:r>
            <a:endParaRPr lang="en-US" dirty="0"/>
          </a:p>
        </p:txBody>
      </p:sp>
      <p:sp>
        <p:nvSpPr>
          <p:cNvPr id="3" name="Content Placeholder 2"/>
          <p:cNvSpPr>
            <a:spLocks noGrp="1"/>
          </p:cNvSpPr>
          <p:nvPr>
            <p:ph idx="1"/>
          </p:nvPr>
        </p:nvSpPr>
        <p:spPr/>
        <p:txBody>
          <a:bodyPr>
            <a:normAutofit lnSpcReduction="10000"/>
          </a:bodyPr>
          <a:lstStyle/>
          <a:p>
            <a:r>
              <a:rPr lang="en-US" dirty="0"/>
              <a:t>The most highly replicated associations to heart disease have been to SNPs in the chromosome 9p21 </a:t>
            </a:r>
            <a:r>
              <a:rPr lang="en-US" dirty="0" smtClean="0"/>
              <a:t>region</a:t>
            </a:r>
          </a:p>
          <a:p>
            <a:r>
              <a:rPr lang="en-US" dirty="0" smtClean="0"/>
              <a:t>SNPs </a:t>
            </a:r>
            <a:r>
              <a:rPr lang="en-US" dirty="0"/>
              <a:t>in this region include:</a:t>
            </a:r>
          </a:p>
          <a:p>
            <a:pPr lvl="1"/>
            <a:r>
              <a:rPr lang="en-US" dirty="0" smtClean="0">
                <a:hlinkClick r:id="rId2" tooltip="Rs2383206"/>
              </a:rPr>
              <a:t>Rs2383206</a:t>
            </a:r>
            <a:r>
              <a:rPr lang="en-US" dirty="0" smtClean="0"/>
              <a:t>*</a:t>
            </a:r>
            <a:endParaRPr lang="en-US" dirty="0"/>
          </a:p>
          <a:p>
            <a:pPr lvl="1"/>
            <a:r>
              <a:rPr lang="en-US" dirty="0">
                <a:hlinkClick r:id="rId3" tooltip="Rs10757278"/>
              </a:rPr>
              <a:t>rs10757278</a:t>
            </a:r>
            <a:endParaRPr lang="en-US" dirty="0"/>
          </a:p>
          <a:p>
            <a:pPr lvl="1"/>
            <a:r>
              <a:rPr lang="en-US" dirty="0">
                <a:hlinkClick r:id="rId4" tooltip="Rs2383207"/>
              </a:rPr>
              <a:t>rs2383207</a:t>
            </a:r>
            <a:endParaRPr lang="en-US" dirty="0"/>
          </a:p>
          <a:p>
            <a:pPr lvl="1"/>
            <a:r>
              <a:rPr lang="en-US" dirty="0" smtClean="0">
                <a:hlinkClick r:id="rId5" tooltip="Rs10757274"/>
              </a:rPr>
              <a:t>Rs10757274</a:t>
            </a:r>
            <a:r>
              <a:rPr lang="en-US" dirty="0" smtClean="0"/>
              <a:t>*</a:t>
            </a:r>
            <a:endParaRPr lang="en-US" dirty="0"/>
          </a:p>
          <a:p>
            <a:r>
              <a:rPr lang="en-US" dirty="0"/>
              <a:t>*</a:t>
            </a:r>
            <a:r>
              <a:rPr lang="en-US" dirty="0" smtClean="0"/>
              <a:t>SNPs can </a:t>
            </a:r>
            <a:r>
              <a:rPr lang="en-US" dirty="0"/>
              <a:t>double the risk of heart </a:t>
            </a:r>
            <a:r>
              <a:rPr lang="en-US" dirty="0" smtClean="0"/>
              <a:t>disease</a:t>
            </a:r>
            <a:endParaRPr lang="en-US" dirty="0"/>
          </a:p>
          <a:p>
            <a:r>
              <a:rPr lang="en-US" dirty="0" smtClean="0"/>
              <a:t>About </a:t>
            </a:r>
            <a:r>
              <a:rPr lang="en-US" dirty="0"/>
              <a:t>one in every four Caucasians are thought to carry </a:t>
            </a:r>
            <a:r>
              <a:rPr lang="en-US" dirty="0" smtClean="0"/>
              <a:t>the gene variants associated with heart disease</a:t>
            </a:r>
          </a:p>
          <a:p>
            <a:r>
              <a:rPr lang="en-US" dirty="0" smtClean="0"/>
              <a:t>Rs10757274* is also associated with T1Diabetes</a:t>
            </a:r>
            <a:endParaRPr lang="en-US" dirty="0"/>
          </a:p>
        </p:txBody>
      </p:sp>
    </p:spTree>
    <p:extLst>
      <p:ext uri="{BB962C8B-B14F-4D97-AF65-F5344CB8AC3E}">
        <p14:creationId xmlns:p14="http://schemas.microsoft.com/office/powerpoint/2010/main" val="5025053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 of Heart Disease</a:t>
            </a:r>
            <a:endParaRPr lang="en-US" dirty="0"/>
          </a:p>
        </p:txBody>
      </p:sp>
      <p:sp>
        <p:nvSpPr>
          <p:cNvPr id="3" name="Content Placeholder 2"/>
          <p:cNvSpPr>
            <a:spLocks noGrp="1"/>
          </p:cNvSpPr>
          <p:nvPr>
            <p:ph idx="1"/>
          </p:nvPr>
        </p:nvSpPr>
        <p:spPr/>
        <p:txBody>
          <a:bodyPr/>
          <a:lstStyle/>
          <a:p>
            <a:r>
              <a:rPr lang="en-US" dirty="0"/>
              <a:t>A</a:t>
            </a:r>
            <a:r>
              <a:rPr lang="en-US" dirty="0" smtClean="0"/>
              <a:t>bnormalities in the heart structure</a:t>
            </a:r>
          </a:p>
          <a:p>
            <a:endParaRPr lang="en-US" dirty="0"/>
          </a:p>
          <a:p>
            <a:r>
              <a:rPr lang="en-US" dirty="0"/>
              <a:t>A</a:t>
            </a:r>
            <a:r>
              <a:rPr lang="en-US" dirty="0" smtClean="0"/>
              <a:t>bnormalities in proteins, </a:t>
            </a:r>
            <a:r>
              <a:rPr lang="en-US" dirty="0" err="1" smtClean="0"/>
              <a:t>biochemicals</a:t>
            </a:r>
            <a:r>
              <a:rPr lang="en-US" dirty="0" smtClean="0"/>
              <a:t> impacting heart functions</a:t>
            </a:r>
            <a:endParaRPr lang="en-US" dirty="0"/>
          </a:p>
        </p:txBody>
      </p:sp>
    </p:spTree>
    <p:extLst>
      <p:ext uri="{BB962C8B-B14F-4D97-AF65-F5344CB8AC3E}">
        <p14:creationId xmlns:p14="http://schemas.microsoft.com/office/powerpoint/2010/main" val="5270074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Heart Disease: Structure of the Heart</a:t>
            </a:r>
            <a:endParaRPr lang="en-US" dirty="0"/>
          </a:p>
        </p:txBody>
      </p:sp>
      <p:sp>
        <p:nvSpPr>
          <p:cNvPr id="3" name="Content Placeholder 2"/>
          <p:cNvSpPr>
            <a:spLocks noGrp="1"/>
          </p:cNvSpPr>
          <p:nvPr>
            <p:ph idx="1"/>
          </p:nvPr>
        </p:nvSpPr>
        <p:spPr>
          <a:xfrm>
            <a:off x="838200" y="1690688"/>
            <a:ext cx="10515600" cy="5035232"/>
          </a:xfrm>
        </p:spPr>
        <p:txBody>
          <a:bodyPr>
            <a:normAutofit fontScale="85000" lnSpcReduction="10000"/>
          </a:bodyPr>
          <a:lstStyle/>
          <a:p>
            <a:pPr marL="0" indent="0">
              <a:buNone/>
            </a:pPr>
            <a:r>
              <a:rPr lang="en-US" sz="3800" dirty="0"/>
              <a:t>Familial hypertrophic </a:t>
            </a:r>
            <a:r>
              <a:rPr lang="en-US" sz="3800" dirty="0" smtClean="0"/>
              <a:t>cardiomyopathy</a:t>
            </a:r>
            <a:endParaRPr lang="en-US" dirty="0"/>
          </a:p>
          <a:p>
            <a:pPr lvl="1">
              <a:buFont typeface="Arial" charset="0"/>
              <a:buChar char="•"/>
            </a:pPr>
            <a:r>
              <a:rPr lang="en-US" dirty="0"/>
              <a:t>H</a:t>
            </a:r>
            <a:r>
              <a:rPr lang="en-US" dirty="0" smtClean="0"/>
              <a:t>eart </a:t>
            </a:r>
            <a:r>
              <a:rPr lang="en-US" dirty="0"/>
              <a:t>condition characterized by </a:t>
            </a:r>
            <a:r>
              <a:rPr lang="en-US" u="sng" dirty="0"/>
              <a:t>thickening</a:t>
            </a:r>
            <a:r>
              <a:rPr lang="en-US" dirty="0"/>
              <a:t> </a:t>
            </a:r>
            <a:r>
              <a:rPr lang="en-US" dirty="0" smtClean="0"/>
              <a:t>of</a:t>
            </a:r>
            <a:r>
              <a:rPr lang="en-US" dirty="0"/>
              <a:t> the heart  </a:t>
            </a:r>
            <a:r>
              <a:rPr lang="en-US" dirty="0" smtClean="0"/>
              <a:t>muscle</a:t>
            </a:r>
          </a:p>
          <a:p>
            <a:pPr lvl="1"/>
            <a:r>
              <a:rPr lang="en-US" dirty="0" smtClean="0"/>
              <a:t>Thickening </a:t>
            </a:r>
            <a:r>
              <a:rPr lang="en-US" dirty="0"/>
              <a:t>usually occurs in the </a:t>
            </a:r>
            <a:r>
              <a:rPr lang="en-US" dirty="0" smtClean="0"/>
              <a:t>inter-ventricular </a:t>
            </a:r>
            <a:r>
              <a:rPr lang="en-US" dirty="0"/>
              <a:t>septum, which is the muscular wall that separates the lower left chamber of the heart (the left ventricle) from the lower right chamber (the right </a:t>
            </a:r>
            <a:r>
              <a:rPr lang="en-US" dirty="0" smtClean="0"/>
              <a:t>ventricle)</a:t>
            </a:r>
          </a:p>
          <a:p>
            <a:r>
              <a:rPr lang="en-US" dirty="0" smtClean="0"/>
              <a:t>Symptoms</a:t>
            </a:r>
          </a:p>
          <a:p>
            <a:pPr lvl="1"/>
            <a:r>
              <a:rPr lang="en-US" dirty="0"/>
              <a:t>T</a:t>
            </a:r>
            <a:r>
              <a:rPr lang="en-US" dirty="0" smtClean="0"/>
              <a:t>hickening </a:t>
            </a:r>
            <a:r>
              <a:rPr lang="en-US" dirty="0"/>
              <a:t>of the </a:t>
            </a:r>
            <a:r>
              <a:rPr lang="en-US" dirty="0" smtClean="0"/>
              <a:t>inter-ventricular </a:t>
            </a:r>
            <a:r>
              <a:rPr lang="en-US" dirty="0"/>
              <a:t>septum </a:t>
            </a:r>
            <a:r>
              <a:rPr lang="en-US" dirty="0" smtClean="0"/>
              <a:t>slows </a:t>
            </a:r>
            <a:r>
              <a:rPr lang="en-US" dirty="0"/>
              <a:t>the flow of oxygen-rich blood from the heart, which may lead to an abnormal heart sound during a heartbeat (heart </a:t>
            </a:r>
            <a:r>
              <a:rPr lang="en-US" dirty="0" smtClean="0"/>
              <a:t>murmur)</a:t>
            </a:r>
          </a:p>
          <a:p>
            <a:pPr lvl="1"/>
            <a:r>
              <a:rPr lang="en-US" dirty="0" smtClean="0"/>
              <a:t>Other </a:t>
            </a:r>
            <a:r>
              <a:rPr lang="en-US" dirty="0"/>
              <a:t>affected individuals do not have physical obstruction of blood flow, but the pumping of blood is less efficient, which can also lead to symptoms of the </a:t>
            </a:r>
            <a:r>
              <a:rPr lang="en-US" dirty="0" smtClean="0"/>
              <a:t>condition such as chest pain, shortness of breath, lightheadedness, dizziness, and fluttering or pounding of the chest </a:t>
            </a:r>
          </a:p>
          <a:p>
            <a:r>
              <a:rPr lang="en-US" dirty="0" smtClean="0"/>
              <a:t>Cardiac </a:t>
            </a:r>
            <a:r>
              <a:rPr lang="en-US" dirty="0"/>
              <a:t>hypertrophy often begins in adolescence or young adulthood, although it can develop at any time throughout life.</a:t>
            </a:r>
          </a:p>
          <a:p>
            <a:r>
              <a:rPr lang="en-US" dirty="0"/>
              <a:t>The symptoms of familial hypertrophic cardiomyopathy are variable, even within the same family. </a:t>
            </a:r>
            <a:br>
              <a:rPr lang="en-US" dirty="0"/>
            </a:br>
            <a:endParaRPr lang="en-US" dirty="0"/>
          </a:p>
        </p:txBody>
      </p:sp>
    </p:spTree>
    <p:extLst>
      <p:ext uri="{BB962C8B-B14F-4D97-AF65-F5344CB8AC3E}">
        <p14:creationId xmlns:p14="http://schemas.microsoft.com/office/powerpoint/2010/main" val="3924352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Genetics of Hypertrophic Cardiomyopathy</a:t>
            </a:r>
            <a:endParaRPr lang="en-US" dirty="0"/>
          </a:p>
        </p:txBody>
      </p:sp>
      <p:sp>
        <p:nvSpPr>
          <p:cNvPr id="3" name="Content Placeholder 2"/>
          <p:cNvSpPr>
            <a:spLocks noGrp="1"/>
          </p:cNvSpPr>
          <p:nvPr>
            <p:ph idx="1"/>
          </p:nvPr>
        </p:nvSpPr>
        <p:spPr>
          <a:xfrm>
            <a:off x="838200" y="1690688"/>
            <a:ext cx="10515600" cy="4760912"/>
          </a:xfrm>
        </p:spPr>
        <p:txBody>
          <a:bodyPr>
            <a:normAutofit/>
          </a:bodyPr>
          <a:lstStyle/>
          <a:p>
            <a:r>
              <a:rPr lang="en-US" dirty="0"/>
              <a:t>Mutations in one of several genes can cause familial hypertrophic </a:t>
            </a:r>
            <a:r>
              <a:rPr lang="en-US" dirty="0" smtClean="0"/>
              <a:t>cardiomyopathy</a:t>
            </a:r>
          </a:p>
          <a:p>
            <a:r>
              <a:rPr lang="en-US" dirty="0"/>
              <a:t>M</a:t>
            </a:r>
            <a:r>
              <a:rPr lang="en-US" dirty="0" smtClean="0"/>
              <a:t>ost </a:t>
            </a:r>
            <a:r>
              <a:rPr lang="en-US" dirty="0"/>
              <a:t>commonly involved genes are </a:t>
            </a:r>
            <a:r>
              <a:rPr lang="en-US" i="1" u="sng" dirty="0">
                <a:hlinkClick r:id="rId3"/>
              </a:rPr>
              <a:t>MYH7</a:t>
            </a:r>
            <a:r>
              <a:rPr lang="en-US" dirty="0"/>
              <a:t>, </a:t>
            </a:r>
            <a:r>
              <a:rPr lang="en-US" i="1" u="sng" dirty="0">
                <a:hlinkClick r:id="rId4"/>
              </a:rPr>
              <a:t>MYBPC3</a:t>
            </a:r>
            <a:r>
              <a:rPr lang="en-US" dirty="0"/>
              <a:t>, </a:t>
            </a:r>
            <a:r>
              <a:rPr lang="en-US" i="1" u="sng" dirty="0">
                <a:hlinkClick r:id="rId5"/>
              </a:rPr>
              <a:t>TNNT2</a:t>
            </a:r>
            <a:r>
              <a:rPr lang="en-US" dirty="0"/>
              <a:t>, and </a:t>
            </a:r>
            <a:r>
              <a:rPr lang="en-US" i="1" u="sng" dirty="0" smtClean="0">
                <a:hlinkClick r:id="rId6"/>
              </a:rPr>
              <a:t>TNNI3</a:t>
            </a:r>
            <a:endParaRPr lang="en-US" dirty="0"/>
          </a:p>
          <a:p>
            <a:r>
              <a:rPr lang="en-US" dirty="0" smtClean="0"/>
              <a:t>These genes have important roles in producing the proteins involved in the contraction of the heart muscle</a:t>
            </a:r>
            <a:endParaRPr lang="en-US" dirty="0"/>
          </a:p>
          <a:p>
            <a:r>
              <a:rPr lang="en-US" dirty="0" smtClean="0"/>
              <a:t>Autosomal dominant inheritance: one copy of the gene can cause disease</a:t>
            </a:r>
          </a:p>
          <a:p>
            <a:r>
              <a:rPr lang="en-US" dirty="0" smtClean="0"/>
              <a:t>Often one parent is affected; occasionally no history, person represents a new mutation</a:t>
            </a:r>
            <a:endParaRPr lang="en-US" dirty="0"/>
          </a:p>
        </p:txBody>
      </p:sp>
    </p:spTree>
    <p:extLst>
      <p:ext uri="{BB962C8B-B14F-4D97-AF65-F5344CB8AC3E}">
        <p14:creationId xmlns:p14="http://schemas.microsoft.com/office/powerpoint/2010/main" val="2233338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Heart Disease: Structure of the Heart</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a:t>Familial dilated cardiomyopathy </a:t>
            </a:r>
            <a:endParaRPr lang="en-US" dirty="0" smtClean="0"/>
          </a:p>
          <a:p>
            <a:r>
              <a:rPr lang="en-US" dirty="0" smtClean="0"/>
              <a:t>Occurs </a:t>
            </a:r>
            <a:r>
              <a:rPr lang="en-US" dirty="0"/>
              <a:t>when heart (cardiac) muscle becomes </a:t>
            </a:r>
            <a:r>
              <a:rPr lang="en-US" u="sng" dirty="0"/>
              <a:t>thin</a:t>
            </a:r>
            <a:r>
              <a:rPr lang="en-US" dirty="0"/>
              <a:t> and weakened in at least one chamber of the heart, causing the open area of the chamber to become enlarged (dilated</a:t>
            </a:r>
            <a:r>
              <a:rPr lang="en-US" dirty="0" smtClean="0"/>
              <a:t>) </a:t>
            </a:r>
          </a:p>
          <a:p>
            <a:pPr lvl="1"/>
            <a:r>
              <a:rPr lang="en-US" dirty="0" smtClean="0"/>
              <a:t>As </a:t>
            </a:r>
            <a:r>
              <a:rPr lang="en-US" dirty="0"/>
              <a:t>a result, the heart is unable to pump blood as efficiently as usual. </a:t>
            </a:r>
            <a:endParaRPr lang="en-US" dirty="0" smtClean="0"/>
          </a:p>
          <a:p>
            <a:pPr lvl="1"/>
            <a:r>
              <a:rPr lang="en-US" dirty="0" smtClean="0"/>
              <a:t>To </a:t>
            </a:r>
            <a:r>
              <a:rPr lang="en-US" dirty="0"/>
              <a:t>compensate, the heart attempts to increase the amount of blood being pumped through the heart, leading to further thinning and weakening of the cardiac muscle. </a:t>
            </a:r>
            <a:endParaRPr lang="en-US" dirty="0" smtClean="0"/>
          </a:p>
          <a:p>
            <a:pPr lvl="1"/>
            <a:r>
              <a:rPr lang="en-US" dirty="0" smtClean="0"/>
              <a:t>Over </a:t>
            </a:r>
            <a:r>
              <a:rPr lang="en-US" dirty="0"/>
              <a:t>time, this condition results in heart failure.</a:t>
            </a:r>
          </a:p>
          <a:p>
            <a:r>
              <a:rPr lang="en-US" dirty="0"/>
              <a:t>It usually takes many years for symptoms of familial dilated cardiomyopathy to cause health problems. </a:t>
            </a:r>
            <a:endParaRPr lang="en-US" dirty="0" smtClean="0"/>
          </a:p>
          <a:p>
            <a:pPr lvl="1"/>
            <a:r>
              <a:rPr lang="en-US" dirty="0" smtClean="0"/>
              <a:t>They </a:t>
            </a:r>
            <a:r>
              <a:rPr lang="en-US" dirty="0"/>
              <a:t>typically begin in mid-adulthood, but can occur at any time from infancy to late adulthood. </a:t>
            </a:r>
            <a:endParaRPr lang="en-US" dirty="0" smtClean="0"/>
          </a:p>
          <a:p>
            <a:pPr lvl="1"/>
            <a:r>
              <a:rPr lang="en-US" dirty="0" smtClean="0"/>
              <a:t>Signs </a:t>
            </a:r>
            <a:r>
              <a:rPr lang="en-US" dirty="0"/>
              <a:t>and symptoms of familial dilated cardiomyopathy can include an irregular heartbeat (arrhythmia), shortness of breath (dyspnea), extreme tiredness (fatigue), fainting episodes (syncope), and swelling of the legs and feet. </a:t>
            </a:r>
            <a:endParaRPr lang="en-US" dirty="0" smtClean="0"/>
          </a:p>
          <a:p>
            <a:pPr lvl="1"/>
            <a:r>
              <a:rPr lang="en-US" dirty="0" smtClean="0"/>
              <a:t>In </a:t>
            </a:r>
            <a:r>
              <a:rPr lang="en-US" dirty="0"/>
              <a:t>some cases, the first sign of the disorder is sudden cardiac death. </a:t>
            </a:r>
            <a:endParaRPr lang="en-US" dirty="0" smtClean="0"/>
          </a:p>
          <a:p>
            <a:r>
              <a:rPr lang="en-US" dirty="0" smtClean="0"/>
              <a:t>The </a:t>
            </a:r>
            <a:r>
              <a:rPr lang="en-US" dirty="0"/>
              <a:t>severity of the condition varies among affected individuals, even in members of the same family.</a:t>
            </a:r>
          </a:p>
          <a:p>
            <a:endParaRPr lang="en-US" dirty="0"/>
          </a:p>
        </p:txBody>
      </p:sp>
    </p:spTree>
    <p:extLst>
      <p:ext uri="{BB962C8B-B14F-4D97-AF65-F5344CB8AC3E}">
        <p14:creationId xmlns:p14="http://schemas.microsoft.com/office/powerpoint/2010/main" val="720857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Week 5</a:t>
            </a:r>
            <a:endParaRPr lang="en-US" dirty="0"/>
          </a:p>
        </p:txBody>
      </p:sp>
      <p:sp>
        <p:nvSpPr>
          <p:cNvPr id="3" name="Content Placeholder 2"/>
          <p:cNvSpPr>
            <a:spLocks noGrp="1"/>
          </p:cNvSpPr>
          <p:nvPr>
            <p:ph idx="1"/>
          </p:nvPr>
        </p:nvSpPr>
        <p:spPr/>
        <p:txBody>
          <a:bodyPr>
            <a:normAutofit/>
          </a:bodyPr>
          <a:lstStyle/>
          <a:p>
            <a:r>
              <a:rPr lang="en-US" sz="3600" dirty="0" smtClean="0"/>
              <a:t>Mental Health Disorders</a:t>
            </a:r>
          </a:p>
          <a:p>
            <a:r>
              <a:rPr lang="en-US" sz="3600" dirty="0" smtClean="0"/>
              <a:t>Heart Disease</a:t>
            </a:r>
          </a:p>
          <a:p>
            <a:r>
              <a:rPr lang="en-US" sz="3600" dirty="0" smtClean="0"/>
              <a:t>Cancer</a:t>
            </a:r>
          </a:p>
          <a:p>
            <a:pPr lvl="1"/>
            <a:endParaRPr lang="en-US" dirty="0"/>
          </a:p>
        </p:txBody>
      </p:sp>
    </p:spTree>
    <p:extLst>
      <p:ext uri="{BB962C8B-B14F-4D97-AF65-F5344CB8AC3E}">
        <p14:creationId xmlns:p14="http://schemas.microsoft.com/office/powerpoint/2010/main" val="29141586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Genetics of Dilated Cardiomyopathy</a:t>
            </a:r>
            <a:endParaRPr lang="en-US" dirty="0"/>
          </a:p>
        </p:txBody>
      </p:sp>
      <p:sp>
        <p:nvSpPr>
          <p:cNvPr id="3" name="Content Placeholder 2"/>
          <p:cNvSpPr>
            <a:spLocks noGrp="1"/>
          </p:cNvSpPr>
          <p:nvPr>
            <p:ph idx="1"/>
          </p:nvPr>
        </p:nvSpPr>
        <p:spPr>
          <a:xfrm>
            <a:off x="838200" y="1690688"/>
            <a:ext cx="10515600" cy="5075872"/>
          </a:xfrm>
        </p:spPr>
        <p:txBody>
          <a:bodyPr>
            <a:normAutofit fontScale="85000" lnSpcReduction="10000"/>
          </a:bodyPr>
          <a:lstStyle/>
          <a:p>
            <a:r>
              <a:rPr lang="en-US" dirty="0"/>
              <a:t>Mutations in more than 30 genes have been found </a:t>
            </a:r>
            <a:r>
              <a:rPr lang="en-US" dirty="0" smtClean="0"/>
              <a:t>to cause familial dilated cardiomyopathy	</a:t>
            </a:r>
          </a:p>
          <a:p>
            <a:pPr lvl="1"/>
            <a:r>
              <a:rPr lang="en-US" dirty="0" smtClean="0"/>
              <a:t>These </a:t>
            </a:r>
            <a:r>
              <a:rPr lang="en-US" dirty="0"/>
              <a:t>genes provide instructions for making proteins that are found in cardiac muscle cells </a:t>
            </a:r>
            <a:endParaRPr lang="en-US" dirty="0" smtClean="0"/>
          </a:p>
          <a:p>
            <a:pPr lvl="1"/>
            <a:r>
              <a:rPr lang="en-US" dirty="0" smtClean="0"/>
              <a:t>Mutations </a:t>
            </a:r>
            <a:r>
              <a:rPr lang="en-US" dirty="0"/>
              <a:t>in one gene, </a:t>
            </a:r>
            <a:r>
              <a:rPr lang="en-US" i="1" u="sng" dirty="0">
                <a:hlinkClick r:id="rId2"/>
              </a:rPr>
              <a:t>TTN</a:t>
            </a:r>
            <a:r>
              <a:rPr lang="en-US" dirty="0"/>
              <a:t>, account for approximately </a:t>
            </a:r>
            <a:r>
              <a:rPr lang="en-US" dirty="0" smtClean="0"/>
              <a:t>20% of </a:t>
            </a:r>
            <a:r>
              <a:rPr lang="en-US" dirty="0"/>
              <a:t>cases of familial dilated cardiomyopathy. </a:t>
            </a:r>
            <a:endParaRPr lang="en-US" dirty="0" smtClean="0"/>
          </a:p>
          <a:p>
            <a:pPr lvl="1"/>
            <a:r>
              <a:rPr lang="en-US" dirty="0" smtClean="0"/>
              <a:t>The</a:t>
            </a:r>
            <a:r>
              <a:rPr lang="en-US" dirty="0"/>
              <a:t> </a:t>
            </a:r>
            <a:r>
              <a:rPr lang="en-US" i="1" dirty="0"/>
              <a:t>TTN</a:t>
            </a:r>
            <a:r>
              <a:rPr lang="en-US" dirty="0"/>
              <a:t> gene provides instructions for making a protein called </a:t>
            </a:r>
            <a:r>
              <a:rPr lang="en-US" dirty="0" err="1"/>
              <a:t>titin</a:t>
            </a:r>
            <a:r>
              <a:rPr lang="en-US" dirty="0"/>
              <a:t>, which is found in the sarcomeres of many types of muscle cells, including </a:t>
            </a:r>
            <a:r>
              <a:rPr lang="en-US" dirty="0" err="1"/>
              <a:t>cardiomyocytes</a:t>
            </a:r>
            <a:r>
              <a:rPr lang="en-US" dirty="0"/>
              <a:t>. </a:t>
            </a:r>
            <a:endParaRPr lang="en-US" dirty="0" smtClean="0"/>
          </a:p>
          <a:p>
            <a:r>
              <a:rPr lang="en-US" dirty="0"/>
              <a:t>Familial dilated cardiomyopathy has different inheritance patterns depending on the gene involved.</a:t>
            </a:r>
          </a:p>
          <a:p>
            <a:pPr lvl="1"/>
            <a:r>
              <a:rPr lang="en-US" dirty="0"/>
              <a:t>In 80 to 90 percent of cases, familial dilated cardiomyopathy is inherited in an autosomal dominant </a:t>
            </a:r>
            <a:r>
              <a:rPr lang="en-US" dirty="0" smtClean="0"/>
              <a:t>pattern</a:t>
            </a:r>
          </a:p>
          <a:p>
            <a:pPr lvl="1"/>
            <a:r>
              <a:rPr lang="en-US" dirty="0" smtClean="0"/>
              <a:t>In </a:t>
            </a:r>
            <a:r>
              <a:rPr lang="en-US" dirty="0"/>
              <a:t>most cases, an affected person inherits the mutation from one affected </a:t>
            </a:r>
            <a:r>
              <a:rPr lang="en-US" dirty="0" smtClean="0"/>
              <a:t>parent </a:t>
            </a:r>
          </a:p>
          <a:p>
            <a:pPr lvl="1"/>
            <a:r>
              <a:rPr lang="en-US" dirty="0" smtClean="0"/>
              <a:t>Some </a:t>
            </a:r>
            <a:r>
              <a:rPr lang="en-US" dirty="0"/>
              <a:t>people who inherit the altered gene never develop features of familial dilated </a:t>
            </a:r>
            <a:r>
              <a:rPr lang="en-US" dirty="0" smtClean="0"/>
              <a:t>cardiomyopathy (reduced </a:t>
            </a:r>
            <a:r>
              <a:rPr lang="en-US" dirty="0"/>
              <a:t>penetrance.) </a:t>
            </a:r>
            <a:endParaRPr lang="en-US" dirty="0" smtClean="0"/>
          </a:p>
          <a:p>
            <a:pPr lvl="1"/>
            <a:r>
              <a:rPr lang="en-US" dirty="0" smtClean="0"/>
              <a:t>Other </a:t>
            </a:r>
            <a:r>
              <a:rPr lang="en-US" dirty="0"/>
              <a:t>cases result from new mutations in the gene and occur in people with no history of the disorder in their family.</a:t>
            </a:r>
          </a:p>
          <a:p>
            <a:pPr lvl="1"/>
            <a:r>
              <a:rPr lang="en-US" dirty="0" smtClean="0"/>
              <a:t>Autosomal recessive and X-linked recessive cases have been reported</a:t>
            </a:r>
            <a:endParaRPr lang="en-US" dirty="0"/>
          </a:p>
        </p:txBody>
      </p:sp>
    </p:spTree>
    <p:extLst>
      <p:ext uri="{BB962C8B-B14F-4D97-AF65-F5344CB8AC3E}">
        <p14:creationId xmlns:p14="http://schemas.microsoft.com/office/powerpoint/2010/main" val="10414948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Cardiomyopathies</a:t>
            </a:r>
            <a:endParaRPr lang="en-US" dirty="0"/>
          </a:p>
        </p:txBody>
      </p:sp>
      <p:pic>
        <p:nvPicPr>
          <p:cNvPr id="4" name="Content Placeholder 3"/>
          <p:cNvPicPr>
            <a:picLocks noGrp="1" noChangeAspect="1"/>
          </p:cNvPicPr>
          <p:nvPr>
            <p:ph idx="1"/>
          </p:nvPr>
        </p:nvPicPr>
        <p:blipFill>
          <a:blip r:embed="rId2"/>
          <a:stretch>
            <a:fillRect/>
          </a:stretch>
        </p:blipFill>
        <p:spPr>
          <a:xfrm>
            <a:off x="2286000" y="1854994"/>
            <a:ext cx="7620000" cy="4292600"/>
          </a:xfrm>
          <a:prstGeom prst="rect">
            <a:avLst/>
          </a:prstGeom>
        </p:spPr>
      </p:pic>
    </p:spTree>
    <p:extLst>
      <p:ext uri="{BB962C8B-B14F-4D97-AF65-F5344CB8AC3E}">
        <p14:creationId xmlns:p14="http://schemas.microsoft.com/office/powerpoint/2010/main" val="6746445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Heart Disease: Rhythm </a:t>
            </a:r>
            <a:endParaRPr lang="en-US" dirty="0"/>
          </a:p>
        </p:txBody>
      </p:sp>
      <p:sp>
        <p:nvSpPr>
          <p:cNvPr id="3" name="Content Placeholder 2"/>
          <p:cNvSpPr>
            <a:spLocks noGrp="1"/>
          </p:cNvSpPr>
          <p:nvPr>
            <p:ph sz="half" idx="1"/>
          </p:nvPr>
        </p:nvSpPr>
        <p:spPr>
          <a:xfrm>
            <a:off x="838199" y="1595120"/>
            <a:ext cx="7057103" cy="5130800"/>
          </a:xfrm>
        </p:spPr>
        <p:txBody>
          <a:bodyPr>
            <a:normAutofit/>
          </a:bodyPr>
          <a:lstStyle/>
          <a:p>
            <a:r>
              <a:rPr lang="en-US" sz="2400" b="1" dirty="0">
                <a:solidFill>
                  <a:schemeClr val="accent5"/>
                </a:solidFill>
              </a:rPr>
              <a:t>Long QT syndrome </a:t>
            </a:r>
            <a:r>
              <a:rPr lang="en-US" sz="2400" dirty="0"/>
              <a:t>(LQTS) is a heart rhythm condition that can potentially cause fast, chaotic </a:t>
            </a:r>
            <a:r>
              <a:rPr lang="en-US" sz="2400" dirty="0" smtClean="0"/>
              <a:t>heartbeats</a:t>
            </a:r>
          </a:p>
          <a:p>
            <a:pPr lvl="1"/>
            <a:r>
              <a:rPr lang="en-US" sz="1800" dirty="0" smtClean="0"/>
              <a:t>Rapid </a:t>
            </a:r>
            <a:r>
              <a:rPr lang="en-US" sz="1800" dirty="0"/>
              <a:t>heartbeats </a:t>
            </a:r>
            <a:r>
              <a:rPr lang="en-US" sz="1800" dirty="0" smtClean="0"/>
              <a:t>trigger </a:t>
            </a:r>
            <a:r>
              <a:rPr lang="en-US" sz="1800" dirty="0"/>
              <a:t>a sudden fainting spell or seizure. In some cases, the heart can beat erratically for so long that it causes sudden death.</a:t>
            </a:r>
          </a:p>
          <a:p>
            <a:r>
              <a:rPr lang="en-US" sz="2400" dirty="0"/>
              <a:t>You can be born with a genetic mutation that puts you at risk </a:t>
            </a:r>
            <a:r>
              <a:rPr lang="en-US" sz="2400" dirty="0" smtClean="0"/>
              <a:t>or certain </a:t>
            </a:r>
            <a:r>
              <a:rPr lang="en-US" sz="2400" dirty="0"/>
              <a:t>medications and medical conditions might cause long QT syndrome.</a:t>
            </a:r>
          </a:p>
          <a:p>
            <a:r>
              <a:rPr lang="en-US" sz="2400" dirty="0"/>
              <a:t>Long QT syndrome is </a:t>
            </a:r>
            <a:r>
              <a:rPr lang="en-US" sz="2400" dirty="0" smtClean="0"/>
              <a:t>treatable with certain medications, surgery or an </a:t>
            </a:r>
            <a:r>
              <a:rPr lang="en-US" sz="2400" dirty="0"/>
              <a:t>implantable </a:t>
            </a:r>
            <a:r>
              <a:rPr lang="en-US" sz="2400" dirty="0" smtClean="0"/>
              <a:t>device</a:t>
            </a:r>
          </a:p>
          <a:p>
            <a:r>
              <a:rPr lang="en-US" sz="2400" dirty="0" smtClean="0"/>
              <a:t>Can prevent episodes by avoiding </a:t>
            </a:r>
            <a:r>
              <a:rPr lang="en-US" sz="2400" dirty="0"/>
              <a:t>medications known to cause prolonged QT </a:t>
            </a:r>
            <a:r>
              <a:rPr lang="en-US" sz="2400" dirty="0" smtClean="0"/>
              <a:t>and certain physical </a:t>
            </a:r>
            <a:r>
              <a:rPr lang="en-US" sz="2400" dirty="0"/>
              <a:t>activities or sports may need to be </a:t>
            </a:r>
            <a:r>
              <a:rPr lang="en-US" sz="2400" dirty="0" smtClean="0"/>
              <a:t>avoided</a:t>
            </a:r>
            <a:endParaRPr lang="en-US" sz="2400" dirty="0"/>
          </a:p>
          <a:p>
            <a:endParaRPr lang="en-US" dirty="0"/>
          </a:p>
        </p:txBody>
      </p:sp>
      <p:pic>
        <p:nvPicPr>
          <p:cNvPr id="6" name="Content Placeholder 5"/>
          <p:cNvPicPr>
            <a:picLocks noGrp="1" noChangeAspect="1"/>
          </p:cNvPicPr>
          <p:nvPr>
            <p:ph sz="half" idx="2"/>
          </p:nvPr>
        </p:nvPicPr>
        <p:blipFill>
          <a:blip r:embed="rId2"/>
          <a:stretch>
            <a:fillRect/>
          </a:stretch>
        </p:blipFill>
        <p:spPr>
          <a:xfrm>
            <a:off x="8021320" y="2134583"/>
            <a:ext cx="3332480" cy="2910364"/>
          </a:xfrm>
          <a:prstGeom prst="rect">
            <a:avLst/>
          </a:prstGeom>
        </p:spPr>
      </p:pic>
    </p:spTree>
    <p:extLst>
      <p:ext uri="{BB962C8B-B14F-4D97-AF65-F5344CB8AC3E}">
        <p14:creationId xmlns:p14="http://schemas.microsoft.com/office/powerpoint/2010/main" val="8625951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Genetics: Long QT</a:t>
            </a:r>
            <a:endParaRPr lang="en-US" dirty="0"/>
          </a:p>
        </p:txBody>
      </p:sp>
      <p:sp>
        <p:nvSpPr>
          <p:cNvPr id="3" name="Content Placeholder 2"/>
          <p:cNvSpPr>
            <a:spLocks noGrp="1"/>
          </p:cNvSpPr>
          <p:nvPr>
            <p:ph idx="1"/>
          </p:nvPr>
        </p:nvSpPr>
        <p:spPr/>
        <p:txBody>
          <a:bodyPr>
            <a:normAutofit/>
          </a:bodyPr>
          <a:lstStyle/>
          <a:p>
            <a:pPr lvl="0" eaLnBrk="0" fontAlgn="base" hangingPunct="0">
              <a:spcBef>
                <a:spcPct val="0"/>
              </a:spcBef>
              <a:spcAft>
                <a:spcPct val="0"/>
              </a:spcAft>
              <a:buFont typeface="Arial" charset="0"/>
              <a:buChar char="•"/>
            </a:pPr>
            <a:r>
              <a:rPr lang="en-US" sz="2400" dirty="0" smtClean="0"/>
              <a:t>At </a:t>
            </a:r>
            <a:r>
              <a:rPr lang="en-US" sz="2400" dirty="0"/>
              <a:t>least 17 genes associated with long QT syndrome have been discovered so far, and hundreds of mutations within these genes have been identified. </a:t>
            </a:r>
            <a:endParaRPr lang="en-US" sz="2400" dirty="0" smtClean="0"/>
          </a:p>
          <a:p>
            <a:pPr lvl="1" eaLnBrk="0" fontAlgn="base" hangingPunct="0">
              <a:spcBef>
                <a:spcPct val="0"/>
              </a:spcBef>
              <a:spcAft>
                <a:spcPct val="0"/>
              </a:spcAft>
              <a:buFont typeface="Arial" charset="0"/>
              <a:buChar char="•"/>
            </a:pPr>
            <a:r>
              <a:rPr lang="en-US" sz="2000" dirty="0" smtClean="0"/>
              <a:t>Mutations </a:t>
            </a:r>
            <a:r>
              <a:rPr lang="en-US" sz="2000" dirty="0"/>
              <a:t>in three of these genes account for about 75 percent of long QT syndrome cases, while mutations in the other 14 minor genes contribute less than 5 percent of long QT syndrome cases. </a:t>
            </a:r>
            <a:endParaRPr lang="en-US" sz="2000" dirty="0" smtClean="0"/>
          </a:p>
          <a:p>
            <a:pPr lvl="1" eaLnBrk="0" fontAlgn="base" hangingPunct="0">
              <a:spcBef>
                <a:spcPct val="0"/>
              </a:spcBef>
              <a:spcAft>
                <a:spcPct val="0"/>
              </a:spcAft>
              <a:buFont typeface="Arial" charset="0"/>
              <a:buChar char="•"/>
            </a:pPr>
            <a:r>
              <a:rPr lang="en-US" altLang="en-US" sz="2000" dirty="0" smtClean="0">
                <a:latin typeface="Arial" charset="0"/>
              </a:rPr>
              <a:t>Genes </a:t>
            </a:r>
            <a:r>
              <a:rPr lang="en-US" altLang="en-US" sz="2000" dirty="0">
                <a:latin typeface="Arial" charset="0"/>
              </a:rPr>
              <a:t>most commonly involved are </a:t>
            </a:r>
            <a:r>
              <a:rPr lang="en-US" altLang="en-US" sz="2000" dirty="0">
                <a:solidFill>
                  <a:srgbClr val="1D4568"/>
                </a:solidFill>
                <a:latin typeface="Arial" charset="0"/>
                <a:hlinkClick r:id="rId2" tooltip="KCNQ1"/>
              </a:rPr>
              <a:t>KCNQ1</a:t>
            </a:r>
            <a:r>
              <a:rPr lang="en-US" altLang="en-US" sz="2000" u="sng" dirty="0">
                <a:latin typeface="Arial" charset="0"/>
              </a:rPr>
              <a:t>(leading to Long QT syndrome 1, aka LQT1),</a:t>
            </a:r>
            <a:r>
              <a:rPr lang="en-US" altLang="en-US" sz="2000" dirty="0">
                <a:latin typeface="Arial" charset="0"/>
              </a:rPr>
              <a:t> </a:t>
            </a:r>
            <a:r>
              <a:rPr lang="en-US" altLang="en-US" sz="2000" dirty="0">
                <a:solidFill>
                  <a:srgbClr val="1D4568"/>
                </a:solidFill>
                <a:latin typeface="Arial" charset="0"/>
                <a:hlinkClick r:id="rId3" tooltip="KCNH2"/>
              </a:rPr>
              <a:t>KCNH2</a:t>
            </a:r>
            <a:r>
              <a:rPr lang="en-US" altLang="en-US" sz="2000" u="sng" dirty="0">
                <a:latin typeface="Arial" charset="0"/>
              </a:rPr>
              <a:t> </a:t>
            </a:r>
            <a:r>
              <a:rPr lang="en-US" altLang="en-US" sz="2000" dirty="0">
                <a:latin typeface="Arial" charset="0"/>
              </a:rPr>
              <a:t>(LQT2), and </a:t>
            </a:r>
            <a:r>
              <a:rPr lang="en-US" altLang="en-US" sz="2000" dirty="0">
                <a:solidFill>
                  <a:srgbClr val="1D4568"/>
                </a:solidFill>
                <a:latin typeface="Arial" charset="0"/>
                <a:hlinkClick r:id="rId4" tooltip="SCN5A"/>
              </a:rPr>
              <a:t>SCN5A</a:t>
            </a:r>
            <a:r>
              <a:rPr lang="en-US" altLang="en-US" sz="2000" u="sng" dirty="0">
                <a:latin typeface="Arial" charset="0"/>
              </a:rPr>
              <a:t> </a:t>
            </a:r>
            <a:r>
              <a:rPr lang="en-US" altLang="en-US" sz="2000" dirty="0">
                <a:latin typeface="Arial" charset="0"/>
              </a:rPr>
              <a:t>(</a:t>
            </a:r>
            <a:r>
              <a:rPr lang="en-US" altLang="en-US" sz="2000" dirty="0" smtClean="0">
                <a:latin typeface="Arial" charset="0"/>
              </a:rPr>
              <a:t>LQT3)</a:t>
            </a:r>
          </a:p>
          <a:p>
            <a:pPr lvl="1" eaLnBrk="0" fontAlgn="base" hangingPunct="0">
              <a:spcBef>
                <a:spcPct val="0"/>
              </a:spcBef>
              <a:spcAft>
                <a:spcPct val="0"/>
              </a:spcAft>
              <a:buFont typeface="Arial" charset="0"/>
              <a:buChar char="•"/>
            </a:pPr>
            <a:r>
              <a:rPr lang="en-US" altLang="en-US" sz="2000" dirty="0" smtClean="0">
                <a:latin typeface="Arial" charset="0"/>
              </a:rPr>
              <a:t>Mutations in </a:t>
            </a:r>
            <a:r>
              <a:rPr lang="en-US" altLang="en-US" sz="2000" dirty="0">
                <a:latin typeface="Arial" charset="0"/>
              </a:rPr>
              <a:t>any of these three genes are considered important enough by the ACMG to warrant reporting to any person who's DNA sequence reveals them </a:t>
            </a:r>
            <a:r>
              <a:rPr lang="en-US" altLang="en-US" sz="2000" dirty="0" smtClean="0">
                <a:latin typeface="Arial" charset="0"/>
              </a:rPr>
              <a:t>incidentally</a:t>
            </a:r>
          </a:p>
          <a:p>
            <a:pPr lvl="0" eaLnBrk="0" fontAlgn="base" hangingPunct="0">
              <a:spcBef>
                <a:spcPct val="0"/>
              </a:spcBef>
              <a:spcAft>
                <a:spcPct val="0"/>
              </a:spcAft>
              <a:buFont typeface="Arial" charset="0"/>
              <a:buChar char="•"/>
            </a:pPr>
            <a:r>
              <a:rPr lang="en-US" sz="2400" dirty="0" smtClean="0">
                <a:latin typeface="Arial" charset="0"/>
              </a:rPr>
              <a:t>Inheritance pattern: autosomal dominant; recessive when seen with deafness too</a:t>
            </a:r>
          </a:p>
          <a:p>
            <a:pPr lvl="0" eaLnBrk="0" fontAlgn="base" hangingPunct="0">
              <a:spcBef>
                <a:spcPct val="0"/>
              </a:spcBef>
              <a:spcAft>
                <a:spcPct val="0"/>
              </a:spcAft>
              <a:buFont typeface="Arial" charset="0"/>
              <a:buChar char="•"/>
            </a:pPr>
            <a:r>
              <a:rPr lang="en-US" sz="2400" dirty="0"/>
              <a:t>About </a:t>
            </a:r>
            <a:r>
              <a:rPr lang="en-US" sz="2400" dirty="0" smtClean="0"/>
              <a:t>20% of </a:t>
            </a:r>
            <a:r>
              <a:rPr lang="en-US" sz="2400" dirty="0"/>
              <a:t>people who </a:t>
            </a:r>
            <a:r>
              <a:rPr lang="en-US" sz="2400" dirty="0" smtClean="0"/>
              <a:t>have Long </a:t>
            </a:r>
            <a:r>
              <a:rPr lang="en-US" sz="2400" dirty="0"/>
              <a:t>QT </a:t>
            </a:r>
            <a:r>
              <a:rPr lang="en-US" sz="2400" dirty="0" smtClean="0"/>
              <a:t>have </a:t>
            </a:r>
            <a:r>
              <a:rPr lang="en-US" sz="2400" dirty="0"/>
              <a:t>a negative genetic test result</a:t>
            </a:r>
          </a:p>
        </p:txBody>
      </p:sp>
    </p:spTree>
    <p:extLst>
      <p:ext uri="{BB962C8B-B14F-4D97-AF65-F5344CB8AC3E}">
        <p14:creationId xmlns:p14="http://schemas.microsoft.com/office/powerpoint/2010/main" val="9348972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Congenital Heart Disease (CHD)</a:t>
            </a:r>
            <a:endParaRPr lang="en-US" dirty="0"/>
          </a:p>
        </p:txBody>
      </p:sp>
      <p:sp>
        <p:nvSpPr>
          <p:cNvPr id="3" name="Content Placeholder 2"/>
          <p:cNvSpPr>
            <a:spLocks noGrp="1"/>
          </p:cNvSpPr>
          <p:nvPr>
            <p:ph idx="1"/>
          </p:nvPr>
        </p:nvSpPr>
        <p:spPr/>
        <p:txBody>
          <a:bodyPr>
            <a:normAutofit lnSpcReduction="10000"/>
          </a:bodyPr>
          <a:lstStyle/>
          <a:p>
            <a:r>
              <a:rPr lang="en-US" dirty="0" smtClean="0"/>
              <a:t>Congenital </a:t>
            </a:r>
            <a:r>
              <a:rPr lang="en-US" dirty="0"/>
              <a:t>heart disease </a:t>
            </a:r>
            <a:r>
              <a:rPr lang="en-US" dirty="0" smtClean="0"/>
              <a:t>(CHD</a:t>
            </a:r>
            <a:r>
              <a:rPr lang="en-US" dirty="0"/>
              <a:t>) is a term that refers to a group of serious heart defects that are present from </a:t>
            </a:r>
            <a:r>
              <a:rPr lang="en-US" dirty="0" smtClean="0"/>
              <a:t>birth</a:t>
            </a:r>
          </a:p>
          <a:p>
            <a:r>
              <a:rPr lang="en-US" dirty="0" smtClean="0"/>
              <a:t>These </a:t>
            </a:r>
            <a:r>
              <a:rPr lang="en-US" dirty="0"/>
              <a:t>abnormalities result from problems with the formation of one or more parts of the heart during the early stages of embryonic development. </a:t>
            </a:r>
            <a:endParaRPr lang="en-US" dirty="0" smtClean="0"/>
          </a:p>
          <a:p>
            <a:r>
              <a:rPr lang="en-US" dirty="0" smtClean="0"/>
              <a:t>CHD </a:t>
            </a:r>
            <a:r>
              <a:rPr lang="en-US" dirty="0"/>
              <a:t>prevents the heart from pumping blood effectively or reduces the amount of oxygen in the </a:t>
            </a:r>
            <a:r>
              <a:rPr lang="en-US" dirty="0" smtClean="0"/>
              <a:t>blood</a:t>
            </a:r>
            <a:endParaRPr lang="en-US" dirty="0"/>
          </a:p>
          <a:p>
            <a:r>
              <a:rPr lang="en-US" dirty="0" smtClean="0"/>
              <a:t>18/10,000 births</a:t>
            </a:r>
          </a:p>
          <a:p>
            <a:r>
              <a:rPr lang="en-US" dirty="0" smtClean="0"/>
              <a:t>Run in families therefore increased risk if first degree relative is affected</a:t>
            </a:r>
            <a:endParaRPr lang="en-US" dirty="0"/>
          </a:p>
        </p:txBody>
      </p:sp>
    </p:spTree>
    <p:extLst>
      <p:ext uri="{BB962C8B-B14F-4D97-AF65-F5344CB8AC3E}">
        <p14:creationId xmlns:p14="http://schemas.microsoft.com/office/powerpoint/2010/main" val="20373492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Heart Disease: Biochemical</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a:t>Cholesterol </a:t>
            </a:r>
          </a:p>
          <a:p>
            <a:r>
              <a:rPr lang="en-US" dirty="0"/>
              <a:t>A</a:t>
            </a:r>
            <a:r>
              <a:rPr lang="en-US" dirty="0" smtClean="0"/>
              <a:t> </a:t>
            </a:r>
            <a:r>
              <a:rPr lang="en-US" dirty="0"/>
              <a:t>waxy lipid used for hormones, vitamin D, and other biological </a:t>
            </a:r>
            <a:r>
              <a:rPr lang="en-US" dirty="0" smtClean="0"/>
              <a:t>needs</a:t>
            </a:r>
          </a:p>
          <a:p>
            <a:r>
              <a:rPr lang="en-US" dirty="0" smtClean="0"/>
              <a:t>Packaged </a:t>
            </a:r>
            <a:r>
              <a:rPr lang="en-US" dirty="0"/>
              <a:t>in lipoproteins: low-density lipoproteins (LDL) and high-density lipoproteins (HDL). </a:t>
            </a:r>
            <a:endParaRPr lang="en-US" dirty="0" smtClean="0"/>
          </a:p>
          <a:p>
            <a:r>
              <a:rPr lang="en-US" dirty="0" smtClean="0"/>
              <a:t>HDL </a:t>
            </a:r>
            <a:r>
              <a:rPr lang="en-US" dirty="0"/>
              <a:t>decreases risks of heart </a:t>
            </a:r>
            <a:r>
              <a:rPr lang="en-US" dirty="0" smtClean="0"/>
              <a:t>disease (good cholesterol)</a:t>
            </a:r>
          </a:p>
          <a:p>
            <a:pPr lvl="1"/>
            <a:r>
              <a:rPr lang="en-US" dirty="0" smtClean="0"/>
              <a:t>HDL </a:t>
            </a:r>
            <a:r>
              <a:rPr lang="en-US" dirty="0"/>
              <a:t>carries cholesterol and phospholipids through the bloodstream from the body's tissues to the liver to be redistributed to other tissues or removed from the body</a:t>
            </a:r>
          </a:p>
          <a:p>
            <a:pPr lvl="1"/>
            <a:r>
              <a:rPr lang="en-US" dirty="0"/>
              <a:t>This process </a:t>
            </a:r>
            <a:r>
              <a:rPr lang="en-US" dirty="0" smtClean="0"/>
              <a:t>balances </a:t>
            </a:r>
            <a:r>
              <a:rPr lang="en-US" dirty="0"/>
              <a:t>cholesterol levels and maintaining cardiovascular health</a:t>
            </a:r>
          </a:p>
          <a:p>
            <a:pPr lvl="1"/>
            <a:r>
              <a:rPr lang="en-US" dirty="0"/>
              <a:t>High levels of HDL reduce the chances of developing heart and blood vessel (cardiovascular) </a:t>
            </a:r>
            <a:r>
              <a:rPr lang="en-US" dirty="0" smtClean="0"/>
              <a:t>disease</a:t>
            </a:r>
          </a:p>
          <a:p>
            <a:r>
              <a:rPr lang="en-US" dirty="0" smtClean="0"/>
              <a:t>LDL </a:t>
            </a:r>
            <a:r>
              <a:rPr lang="en-US" dirty="0"/>
              <a:t>increases </a:t>
            </a:r>
            <a:r>
              <a:rPr lang="en-US" dirty="0" smtClean="0"/>
              <a:t>risks of heart disease (bad cholesterol)</a:t>
            </a:r>
          </a:p>
          <a:p>
            <a:r>
              <a:rPr lang="en-US" dirty="0" smtClean="0"/>
              <a:t>Diet</a:t>
            </a:r>
            <a:r>
              <a:rPr lang="en-US" dirty="0"/>
              <a:t>, activity and genetics affect plasma lipoprotein </a:t>
            </a:r>
            <a:r>
              <a:rPr lang="en-US" dirty="0" smtClean="0"/>
              <a:t>levels </a:t>
            </a:r>
          </a:p>
          <a:p>
            <a:r>
              <a:rPr lang="en-US" dirty="0" smtClean="0"/>
              <a:t>Many </a:t>
            </a:r>
            <a:r>
              <a:rPr lang="en-US" dirty="0"/>
              <a:t>Genes and SNP have been associated with HDL cholesterol and LDL cholesterol concentrations, </a:t>
            </a:r>
            <a:r>
              <a:rPr lang="en-US" dirty="0" smtClean="0"/>
              <a:t>including: </a:t>
            </a:r>
            <a:r>
              <a:rPr lang="en-US" dirty="0" smtClean="0">
                <a:hlinkClick r:id="rId3" tooltip="Rs6544713"/>
              </a:rPr>
              <a:t>rs6544713</a:t>
            </a:r>
            <a:r>
              <a:rPr lang="en-US" dirty="0" smtClean="0"/>
              <a:t>, </a:t>
            </a:r>
            <a:r>
              <a:rPr lang="en-US" dirty="0" smtClean="0">
                <a:hlinkClick r:id="rId4" tooltip="Rs7679"/>
              </a:rPr>
              <a:t>rs7679</a:t>
            </a:r>
            <a:r>
              <a:rPr lang="en-US" dirty="0" smtClean="0"/>
              <a:t>, </a:t>
            </a:r>
            <a:r>
              <a:rPr lang="en-US" dirty="0" smtClean="0">
                <a:hlinkClick r:id="rId5" tooltip="Rs2271293"/>
              </a:rPr>
              <a:t>rs2271293</a:t>
            </a:r>
            <a:r>
              <a:rPr lang="en-US" dirty="0"/>
              <a:t/>
            </a:r>
            <a:br>
              <a:rPr lang="en-US" dirty="0"/>
            </a:br>
            <a:endParaRPr lang="en-US" dirty="0"/>
          </a:p>
        </p:txBody>
      </p:sp>
    </p:spTree>
    <p:extLst>
      <p:ext uri="{BB962C8B-B14F-4D97-AF65-F5344CB8AC3E}">
        <p14:creationId xmlns:p14="http://schemas.microsoft.com/office/powerpoint/2010/main" val="1934871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Genetics of LDL: “Bad Cholesterol”</a:t>
            </a:r>
            <a:endParaRPr lang="en-US" dirty="0"/>
          </a:p>
        </p:txBody>
      </p:sp>
      <p:sp>
        <p:nvSpPr>
          <p:cNvPr id="3" name="Content Placeholder 2"/>
          <p:cNvSpPr>
            <a:spLocks noGrp="1"/>
          </p:cNvSpPr>
          <p:nvPr>
            <p:ph idx="1"/>
          </p:nvPr>
        </p:nvSpPr>
        <p:spPr>
          <a:xfrm>
            <a:off x="838200" y="1825625"/>
            <a:ext cx="10515600" cy="4614504"/>
          </a:xfrm>
        </p:spPr>
        <p:txBody>
          <a:bodyPr>
            <a:normAutofit fontScale="85000" lnSpcReduction="10000"/>
          </a:bodyPr>
          <a:lstStyle/>
          <a:p>
            <a:pPr marL="0" indent="0">
              <a:buNone/>
            </a:pPr>
            <a:r>
              <a:rPr lang="en-US" b="1" dirty="0"/>
              <a:t>Familial hypercholesterolemia</a:t>
            </a:r>
            <a:r>
              <a:rPr lang="en-US" dirty="0"/>
              <a:t> (abbreviated </a:t>
            </a:r>
            <a:r>
              <a:rPr lang="en-US" b="1" dirty="0" smtClean="0"/>
              <a:t>FH</a:t>
            </a:r>
            <a:r>
              <a:rPr lang="en-US" dirty="0" smtClean="0"/>
              <a:t>) is </a:t>
            </a:r>
            <a:r>
              <a:rPr lang="en-US" dirty="0"/>
              <a:t>a genetic disorder characterized by high </a:t>
            </a:r>
            <a:r>
              <a:rPr lang="en-US" dirty="0" smtClean="0"/>
              <a:t>levels </a:t>
            </a:r>
            <a:r>
              <a:rPr lang="en-US" dirty="0"/>
              <a:t>of </a:t>
            </a:r>
            <a:r>
              <a:rPr lang="en-US" dirty="0" smtClean="0"/>
              <a:t>LDL ("</a:t>
            </a:r>
            <a:r>
              <a:rPr lang="en-US" dirty="0"/>
              <a:t>bad cholesterol</a:t>
            </a:r>
            <a:r>
              <a:rPr lang="en-US" dirty="0" smtClean="0"/>
              <a:t>") </a:t>
            </a:r>
            <a:r>
              <a:rPr lang="en-US" dirty="0"/>
              <a:t>in the blood and early cardiovascular </a:t>
            </a:r>
            <a:r>
              <a:rPr lang="en-US" dirty="0" smtClean="0"/>
              <a:t>disease</a:t>
            </a:r>
            <a:endParaRPr lang="en-US" dirty="0"/>
          </a:p>
          <a:p>
            <a:r>
              <a:rPr lang="en-US" dirty="0" smtClean="0"/>
              <a:t>Caused by </a:t>
            </a:r>
            <a:r>
              <a:rPr lang="en-US" dirty="0"/>
              <a:t>mutations in the </a:t>
            </a:r>
            <a:r>
              <a:rPr lang="en-US" i="1" dirty="0"/>
              <a:t>LDLR</a:t>
            </a:r>
            <a:r>
              <a:rPr lang="en-US" dirty="0"/>
              <a:t> gene that encodes the LDL receptor </a:t>
            </a:r>
            <a:r>
              <a:rPr lang="en-US" dirty="0" smtClean="0"/>
              <a:t>protein</a:t>
            </a:r>
          </a:p>
          <a:p>
            <a:pPr lvl="1"/>
            <a:r>
              <a:rPr lang="en-US" dirty="0" smtClean="0"/>
              <a:t>Normally </a:t>
            </a:r>
            <a:r>
              <a:rPr lang="en-US" dirty="0"/>
              <a:t>removes LDL from the </a:t>
            </a:r>
            <a:r>
              <a:rPr lang="en-US" dirty="0" smtClean="0"/>
              <a:t>circulation</a:t>
            </a:r>
          </a:p>
          <a:p>
            <a:r>
              <a:rPr lang="en-US" dirty="0" smtClean="0"/>
              <a:t>Heterozygous FH: People </a:t>
            </a:r>
            <a:r>
              <a:rPr lang="en-US" dirty="0"/>
              <a:t>who have one abnormal copy </a:t>
            </a:r>
            <a:r>
              <a:rPr lang="en-US" dirty="0" smtClean="0"/>
              <a:t>of </a:t>
            </a:r>
            <a:r>
              <a:rPr lang="en-US" dirty="0"/>
              <a:t>the </a:t>
            </a:r>
            <a:r>
              <a:rPr lang="en-US" i="1" dirty="0"/>
              <a:t>LDLR</a:t>
            </a:r>
            <a:r>
              <a:rPr lang="en-US" dirty="0"/>
              <a:t> gene </a:t>
            </a:r>
            <a:endParaRPr lang="en-US" dirty="0" smtClean="0"/>
          </a:p>
          <a:p>
            <a:pPr lvl="1"/>
            <a:r>
              <a:rPr lang="en-US" dirty="0"/>
              <a:t>I</a:t>
            </a:r>
            <a:r>
              <a:rPr lang="en-US" dirty="0" smtClean="0"/>
              <a:t>nherited </a:t>
            </a:r>
            <a:r>
              <a:rPr lang="en-US" dirty="0"/>
              <a:t>in an autosomal dominant </a:t>
            </a:r>
            <a:r>
              <a:rPr lang="en-US" dirty="0" smtClean="0"/>
              <a:t>pattern</a:t>
            </a:r>
            <a:endParaRPr lang="en-US" dirty="0"/>
          </a:p>
          <a:p>
            <a:pPr lvl="1"/>
            <a:r>
              <a:rPr lang="en-US" dirty="0" smtClean="0"/>
              <a:t>Develop </a:t>
            </a:r>
            <a:r>
              <a:rPr lang="en-US" dirty="0"/>
              <a:t>cardiovascular disease prematurely at the age of 30 to </a:t>
            </a:r>
            <a:r>
              <a:rPr lang="en-US" dirty="0" smtClean="0"/>
              <a:t>40</a:t>
            </a:r>
          </a:p>
          <a:p>
            <a:pPr lvl="1"/>
            <a:r>
              <a:rPr lang="en-US" dirty="0" smtClean="0"/>
              <a:t>Common genetic disorder occurring </a:t>
            </a:r>
            <a:r>
              <a:rPr lang="en-US" dirty="0"/>
              <a:t>in 1:500 people in most </a:t>
            </a:r>
            <a:r>
              <a:rPr lang="en-US" dirty="0" smtClean="0"/>
              <a:t>countries </a:t>
            </a:r>
          </a:p>
          <a:p>
            <a:pPr marL="685800" lvl="2"/>
            <a:r>
              <a:rPr lang="en-US" sz="2400" dirty="0" smtClean="0"/>
              <a:t>Normally </a:t>
            </a:r>
            <a:r>
              <a:rPr lang="en-US" sz="2400" dirty="0"/>
              <a:t>treated with statins or other agents that lower cholesterol levels. </a:t>
            </a:r>
            <a:r>
              <a:rPr lang="en-US" sz="2400" dirty="0" smtClean="0"/>
              <a:t> </a:t>
            </a:r>
          </a:p>
          <a:p>
            <a:r>
              <a:rPr lang="en-US" dirty="0" smtClean="0"/>
              <a:t>Homozygous FH: Having </a:t>
            </a:r>
            <a:r>
              <a:rPr lang="en-US" dirty="0"/>
              <a:t>two abnormal copies </a:t>
            </a:r>
            <a:r>
              <a:rPr lang="en-US" dirty="0" smtClean="0"/>
              <a:t>of </a:t>
            </a:r>
            <a:r>
              <a:rPr lang="en-US" i="1" dirty="0" smtClean="0"/>
              <a:t>LDLR</a:t>
            </a:r>
            <a:r>
              <a:rPr lang="en-US" dirty="0" smtClean="0"/>
              <a:t> gene</a:t>
            </a:r>
          </a:p>
          <a:p>
            <a:pPr lvl="1"/>
            <a:r>
              <a:rPr lang="en-US" dirty="0" smtClean="0"/>
              <a:t>Causes </a:t>
            </a:r>
            <a:r>
              <a:rPr lang="en-US" dirty="0"/>
              <a:t>severe cardiovascular disease in </a:t>
            </a:r>
            <a:r>
              <a:rPr lang="en-US" dirty="0" smtClean="0"/>
              <a:t>childhood.</a:t>
            </a:r>
          </a:p>
          <a:p>
            <a:pPr lvl="1"/>
            <a:r>
              <a:rPr lang="en-US" dirty="0" smtClean="0"/>
              <a:t>Very rare, </a:t>
            </a:r>
            <a:r>
              <a:rPr lang="en-US" dirty="0"/>
              <a:t>occurring in 1 in a million </a:t>
            </a:r>
            <a:r>
              <a:rPr lang="en-US" dirty="0" smtClean="0"/>
              <a:t>births</a:t>
            </a:r>
            <a:endParaRPr lang="en-US" dirty="0"/>
          </a:p>
          <a:p>
            <a:pPr lvl="1"/>
            <a:r>
              <a:rPr lang="en-US" dirty="0"/>
              <a:t>O</a:t>
            </a:r>
            <a:r>
              <a:rPr lang="en-US" dirty="0" smtClean="0"/>
              <a:t>ften </a:t>
            </a:r>
            <a:r>
              <a:rPr lang="en-US" dirty="0"/>
              <a:t>does not respond to medical therapy and may require other treatments, including LDL apheresis (removal of LDL in a method similar to dialysis) </a:t>
            </a:r>
            <a:r>
              <a:rPr lang="en-US" dirty="0" smtClean="0"/>
              <a:t>or</a:t>
            </a:r>
            <a:r>
              <a:rPr lang="en-US" dirty="0"/>
              <a:t> liver </a:t>
            </a:r>
            <a:r>
              <a:rPr lang="en-US" dirty="0" smtClean="0"/>
              <a:t>transplantation</a:t>
            </a:r>
            <a:endParaRPr lang="en-US" dirty="0"/>
          </a:p>
          <a:p>
            <a:endParaRPr lang="en-US" dirty="0"/>
          </a:p>
        </p:txBody>
      </p:sp>
    </p:spTree>
    <p:extLst>
      <p:ext uri="{BB962C8B-B14F-4D97-AF65-F5344CB8AC3E}">
        <p14:creationId xmlns:p14="http://schemas.microsoft.com/office/powerpoint/2010/main" val="20894026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Genetics of HDL: “Good cholesterol”</a:t>
            </a:r>
            <a:endParaRPr lang="en-US" dirty="0"/>
          </a:p>
        </p:txBody>
      </p:sp>
      <p:sp>
        <p:nvSpPr>
          <p:cNvPr id="3" name="Content Placeholder 2"/>
          <p:cNvSpPr>
            <a:spLocks noGrp="1"/>
          </p:cNvSpPr>
          <p:nvPr>
            <p:ph idx="1"/>
          </p:nvPr>
        </p:nvSpPr>
        <p:spPr/>
        <p:txBody>
          <a:bodyPr>
            <a:noAutofit/>
          </a:bodyPr>
          <a:lstStyle/>
          <a:p>
            <a:r>
              <a:rPr lang="en-US" sz="2200" i="1" dirty="0" smtClean="0"/>
              <a:t>ABCA1</a:t>
            </a:r>
            <a:r>
              <a:rPr lang="en-US" sz="2200" dirty="0"/>
              <a:t> gene </a:t>
            </a:r>
            <a:r>
              <a:rPr lang="en-US" sz="2200" dirty="0" smtClean="0"/>
              <a:t>provides </a:t>
            </a:r>
            <a:r>
              <a:rPr lang="en-US" sz="2200" dirty="0"/>
              <a:t>instructions for making proteins that transport molecules across cell membranes. </a:t>
            </a:r>
            <a:endParaRPr lang="en-US" sz="2200" dirty="0" smtClean="0"/>
          </a:p>
          <a:p>
            <a:r>
              <a:rPr lang="en-US" sz="2200" dirty="0" smtClean="0"/>
              <a:t>These </a:t>
            </a:r>
            <a:r>
              <a:rPr lang="en-US" sz="2200" dirty="0"/>
              <a:t>substances are </a:t>
            </a:r>
            <a:r>
              <a:rPr lang="en-US" sz="2200" dirty="0" smtClean="0"/>
              <a:t>transported by the protein </a:t>
            </a:r>
            <a:r>
              <a:rPr lang="en-US" sz="2200" dirty="0" err="1" smtClean="0"/>
              <a:t>apolipoprotein</a:t>
            </a:r>
            <a:r>
              <a:rPr lang="en-US" sz="2200" dirty="0" smtClean="0"/>
              <a:t> </a:t>
            </a:r>
            <a:r>
              <a:rPr lang="en-US" sz="2200" dirty="0"/>
              <a:t>A-I (</a:t>
            </a:r>
            <a:r>
              <a:rPr lang="en-US" sz="2200" dirty="0" err="1"/>
              <a:t>apoA</a:t>
            </a:r>
            <a:r>
              <a:rPr lang="en-US" sz="2200" dirty="0"/>
              <a:t>-I</a:t>
            </a:r>
            <a:r>
              <a:rPr lang="en-US" sz="2200" dirty="0" smtClean="0"/>
              <a:t>) (coded by the </a:t>
            </a:r>
            <a:r>
              <a:rPr lang="en-US" sz="2200" i="1" u="sng" dirty="0" smtClean="0">
                <a:hlinkClick r:id="rId2"/>
              </a:rPr>
              <a:t>APOA1</a:t>
            </a:r>
            <a:r>
              <a:rPr lang="en-US" sz="2200" dirty="0"/>
              <a:t> </a:t>
            </a:r>
            <a:r>
              <a:rPr lang="en-US" sz="2200" dirty="0" smtClean="0"/>
              <a:t>gene)</a:t>
            </a:r>
          </a:p>
          <a:p>
            <a:pPr lvl="1"/>
            <a:r>
              <a:rPr lang="en-US" sz="2000" dirty="0" err="1" smtClean="0"/>
              <a:t>ApoA</a:t>
            </a:r>
            <a:r>
              <a:rPr lang="en-US" sz="2000" dirty="0" smtClean="0"/>
              <a:t>-I, </a:t>
            </a:r>
            <a:r>
              <a:rPr lang="en-US" sz="2000" dirty="0"/>
              <a:t>cholesterol, and phospholipids combine to make </a:t>
            </a:r>
            <a:r>
              <a:rPr lang="en-US" sz="2000" dirty="0" smtClean="0"/>
              <a:t>HDL</a:t>
            </a:r>
          </a:p>
          <a:p>
            <a:r>
              <a:rPr lang="en-US" sz="2200" dirty="0" smtClean="0"/>
              <a:t>Familial HDL deficiency</a:t>
            </a:r>
          </a:p>
          <a:p>
            <a:pPr lvl="1"/>
            <a:r>
              <a:rPr lang="en-US" sz="2000" dirty="0" smtClean="0"/>
              <a:t>Caused by Mutations in</a:t>
            </a:r>
            <a:r>
              <a:rPr lang="en-US" sz="2000" dirty="0"/>
              <a:t> </a:t>
            </a:r>
            <a:r>
              <a:rPr lang="en-US" sz="2000" i="1" dirty="0" smtClean="0"/>
              <a:t>ABAC1</a:t>
            </a:r>
            <a:r>
              <a:rPr lang="en-US" sz="2000" dirty="0" smtClean="0"/>
              <a:t> &amp; </a:t>
            </a:r>
            <a:r>
              <a:rPr lang="en-US" sz="2000" i="1" dirty="0" smtClean="0"/>
              <a:t>APOA1</a:t>
            </a:r>
          </a:p>
          <a:p>
            <a:pPr lvl="1"/>
            <a:r>
              <a:rPr lang="en-US" sz="2000" dirty="0" smtClean="0"/>
              <a:t>Reduced </a:t>
            </a:r>
            <a:r>
              <a:rPr lang="en-US" sz="2000" dirty="0"/>
              <a:t>levels of HDL in their blood and may experience </a:t>
            </a:r>
            <a:r>
              <a:rPr lang="en-US" sz="2000" dirty="0" smtClean="0"/>
              <a:t>early-onset </a:t>
            </a:r>
            <a:r>
              <a:rPr lang="en-US" sz="2000" dirty="0"/>
              <a:t>cardiovascular disease, often before age </a:t>
            </a:r>
            <a:r>
              <a:rPr lang="en-US" sz="2000" dirty="0" smtClean="0"/>
              <a:t>50</a:t>
            </a:r>
          </a:p>
          <a:p>
            <a:pPr lvl="1"/>
            <a:r>
              <a:rPr lang="en-US" sz="2000" dirty="0" smtClean="0"/>
              <a:t>Most</a:t>
            </a:r>
            <a:r>
              <a:rPr lang="en-US" sz="2000" dirty="0"/>
              <a:t> </a:t>
            </a:r>
            <a:r>
              <a:rPr lang="en-US" sz="2000" i="1" dirty="0" smtClean="0"/>
              <a:t>ABCA1</a:t>
            </a:r>
            <a:r>
              <a:rPr lang="en-US" sz="2000" dirty="0" smtClean="0"/>
              <a:t> </a:t>
            </a:r>
            <a:r>
              <a:rPr lang="en-US" sz="2000" dirty="0"/>
              <a:t>mutations </a:t>
            </a:r>
            <a:r>
              <a:rPr lang="en-US" sz="2000" dirty="0" smtClean="0"/>
              <a:t>change </a:t>
            </a:r>
            <a:r>
              <a:rPr lang="en-US" sz="2000" dirty="0"/>
              <a:t>single protein building </a:t>
            </a:r>
            <a:r>
              <a:rPr lang="en-US" sz="2000" dirty="0" smtClean="0"/>
              <a:t>blocks, preventing </a:t>
            </a:r>
            <a:r>
              <a:rPr lang="en-US" sz="2000" dirty="0"/>
              <a:t>the release of cholesterol and phospholipids from cells, decreasing the amount of these substances available to form </a:t>
            </a:r>
            <a:r>
              <a:rPr lang="en-US" sz="2000" dirty="0" smtClean="0"/>
              <a:t>HDL</a:t>
            </a:r>
          </a:p>
          <a:p>
            <a:pPr lvl="1"/>
            <a:r>
              <a:rPr lang="en-US" sz="2000" dirty="0"/>
              <a:t>One copy of the altered </a:t>
            </a:r>
            <a:r>
              <a:rPr lang="en-US" sz="2000" i="1" dirty="0"/>
              <a:t>ABCA1</a:t>
            </a:r>
            <a:r>
              <a:rPr lang="en-US" sz="2000" dirty="0"/>
              <a:t> gene causes familial HDL deficiency, two copies of the altered gene cause a more severe related disorder called Tangier disease</a:t>
            </a:r>
          </a:p>
          <a:p>
            <a:pPr lvl="1"/>
            <a:endParaRPr lang="en-US" sz="2000" dirty="0"/>
          </a:p>
          <a:p>
            <a:pPr lvl="1"/>
            <a:endParaRPr lang="en-US" sz="2000" dirty="0" smtClean="0"/>
          </a:p>
        </p:txBody>
      </p:sp>
    </p:spTree>
    <p:extLst>
      <p:ext uri="{BB962C8B-B14F-4D97-AF65-F5344CB8AC3E}">
        <p14:creationId xmlns:p14="http://schemas.microsoft.com/office/powerpoint/2010/main" val="12807400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Congestive Heart Failure</a:t>
            </a:r>
            <a:endParaRPr lang="en-US" dirty="0"/>
          </a:p>
        </p:txBody>
      </p:sp>
      <p:sp>
        <p:nvSpPr>
          <p:cNvPr id="3" name="Content Placeholder 2"/>
          <p:cNvSpPr>
            <a:spLocks noGrp="1"/>
          </p:cNvSpPr>
          <p:nvPr>
            <p:ph idx="1"/>
          </p:nvPr>
        </p:nvSpPr>
        <p:spPr/>
        <p:txBody>
          <a:bodyPr>
            <a:normAutofit/>
          </a:bodyPr>
          <a:lstStyle/>
          <a:p>
            <a:r>
              <a:rPr lang="en-US" dirty="0"/>
              <a:t>Congestive heart failure (CHF) remains the single most common cause of mortality and morbidity in the developed </a:t>
            </a:r>
            <a:r>
              <a:rPr lang="en-US" dirty="0" smtClean="0"/>
              <a:t>world: 5 </a:t>
            </a:r>
            <a:r>
              <a:rPr lang="en-US" dirty="0"/>
              <a:t>million hospitalizations </a:t>
            </a:r>
            <a:r>
              <a:rPr lang="en-US" dirty="0" smtClean="0"/>
              <a:t>annually</a:t>
            </a:r>
          </a:p>
          <a:p>
            <a:pPr lvl="1"/>
            <a:r>
              <a:rPr lang="en-US" dirty="0" smtClean="0"/>
              <a:t>Results </a:t>
            </a:r>
            <a:r>
              <a:rPr lang="en-US" dirty="0"/>
              <a:t>in part from inherited variation in myocardial, vascular and other </a:t>
            </a:r>
            <a:r>
              <a:rPr lang="en-US" dirty="0" smtClean="0"/>
              <a:t>responses</a:t>
            </a:r>
          </a:p>
          <a:p>
            <a:pPr lvl="1"/>
            <a:r>
              <a:rPr lang="en-US" dirty="0" smtClean="0"/>
              <a:t>Underlying </a:t>
            </a:r>
            <a:r>
              <a:rPr lang="en-US" dirty="0"/>
              <a:t>traits responsible for the ultimate development of heart failure </a:t>
            </a:r>
            <a:r>
              <a:rPr lang="en-US" dirty="0" smtClean="0"/>
              <a:t>are unclear</a:t>
            </a:r>
          </a:p>
          <a:p>
            <a:r>
              <a:rPr lang="en-US" dirty="0" smtClean="0"/>
              <a:t>There is currently no genetic testing available or SNPs reported to be associated directly with CHF</a:t>
            </a:r>
            <a:endParaRPr lang="en-US" dirty="0"/>
          </a:p>
        </p:txBody>
      </p:sp>
    </p:spTree>
    <p:extLst>
      <p:ext uri="{BB962C8B-B14F-4D97-AF65-F5344CB8AC3E}">
        <p14:creationId xmlns:p14="http://schemas.microsoft.com/office/powerpoint/2010/main" val="21170220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Heart Disease: Myocardial Infarct</a:t>
            </a:r>
            <a:endParaRPr lang="en-US" dirty="0"/>
          </a:p>
        </p:txBody>
      </p:sp>
      <p:sp>
        <p:nvSpPr>
          <p:cNvPr id="3" name="Content Placeholder 2"/>
          <p:cNvSpPr>
            <a:spLocks noGrp="1"/>
          </p:cNvSpPr>
          <p:nvPr>
            <p:ph idx="1"/>
          </p:nvPr>
        </p:nvSpPr>
        <p:spPr/>
        <p:txBody>
          <a:bodyPr>
            <a:normAutofit fontScale="85000" lnSpcReduction="20000"/>
          </a:bodyPr>
          <a:lstStyle/>
          <a:p>
            <a:r>
              <a:rPr lang="en-US" b="1" dirty="0"/>
              <a:t>Myocardial infarction</a:t>
            </a:r>
            <a:r>
              <a:rPr lang="en-US" dirty="0"/>
              <a:t> (</a:t>
            </a:r>
            <a:r>
              <a:rPr lang="en-US" b="1" dirty="0"/>
              <a:t>MI</a:t>
            </a:r>
            <a:r>
              <a:rPr lang="en-US" dirty="0"/>
              <a:t>) or </a:t>
            </a:r>
            <a:r>
              <a:rPr lang="en-US" b="1" dirty="0"/>
              <a:t>acute myocardial infarction</a:t>
            </a:r>
            <a:r>
              <a:rPr lang="en-US" dirty="0"/>
              <a:t> (</a:t>
            </a:r>
            <a:r>
              <a:rPr lang="en-US" b="1" dirty="0"/>
              <a:t>AMI</a:t>
            </a:r>
            <a:r>
              <a:rPr lang="en-US" dirty="0"/>
              <a:t>), commonly known as a </a:t>
            </a:r>
            <a:r>
              <a:rPr lang="en-US" b="1" dirty="0"/>
              <a:t>heart attack</a:t>
            </a:r>
            <a:r>
              <a:rPr lang="en-US" dirty="0"/>
              <a:t>, occurs when </a:t>
            </a:r>
            <a:r>
              <a:rPr lang="en-US" dirty="0">
                <a:hlinkClick r:id="rId2" tooltip="Blood flow"/>
              </a:rPr>
              <a:t>blood flow</a:t>
            </a:r>
            <a:r>
              <a:rPr lang="en-US" dirty="0"/>
              <a:t> stops to a part of the </a:t>
            </a:r>
            <a:r>
              <a:rPr lang="en-US" dirty="0" smtClean="0"/>
              <a:t>heart</a:t>
            </a:r>
            <a:r>
              <a:rPr lang="en-US" dirty="0"/>
              <a:t> </a:t>
            </a:r>
            <a:r>
              <a:rPr lang="en-US" dirty="0" smtClean="0"/>
              <a:t>causing </a:t>
            </a:r>
            <a:r>
              <a:rPr lang="en-US" dirty="0"/>
              <a:t>damage to the heart </a:t>
            </a:r>
            <a:r>
              <a:rPr lang="en-US" dirty="0" smtClean="0"/>
              <a:t>muscle</a:t>
            </a:r>
            <a:r>
              <a:rPr lang="en-US" dirty="0"/>
              <a:t> </a:t>
            </a:r>
            <a:r>
              <a:rPr lang="en-US" dirty="0" smtClean="0"/>
              <a:t> </a:t>
            </a:r>
          </a:p>
          <a:p>
            <a:r>
              <a:rPr lang="en-US" dirty="0" smtClean="0"/>
              <a:t>Symptoms</a:t>
            </a:r>
          </a:p>
          <a:p>
            <a:pPr lvl="1"/>
            <a:r>
              <a:rPr lang="en-US" dirty="0" smtClean="0"/>
              <a:t>The </a:t>
            </a:r>
            <a:r>
              <a:rPr lang="en-US" dirty="0"/>
              <a:t>most common symptom is chest </a:t>
            </a:r>
            <a:r>
              <a:rPr lang="en-US" dirty="0" smtClean="0"/>
              <a:t>pain</a:t>
            </a:r>
            <a:r>
              <a:rPr lang="en-US" dirty="0"/>
              <a:t> </a:t>
            </a:r>
            <a:r>
              <a:rPr lang="en-US" dirty="0" smtClean="0"/>
              <a:t>or </a:t>
            </a:r>
            <a:r>
              <a:rPr lang="en-US" dirty="0"/>
              <a:t>discomfort which may travel into the shoulder, arm, back, neck, or </a:t>
            </a:r>
            <a:r>
              <a:rPr lang="en-US" dirty="0" smtClean="0"/>
              <a:t>jaw</a:t>
            </a:r>
          </a:p>
          <a:p>
            <a:pPr lvl="1"/>
            <a:r>
              <a:rPr lang="en-US" dirty="0" smtClean="0"/>
              <a:t>Often </a:t>
            </a:r>
            <a:r>
              <a:rPr lang="en-US" dirty="0"/>
              <a:t>it is in the center or left side of the chest and lasts for more than a few </a:t>
            </a:r>
            <a:r>
              <a:rPr lang="en-US" dirty="0" smtClean="0"/>
              <a:t>minutes</a:t>
            </a:r>
          </a:p>
          <a:p>
            <a:pPr lvl="1"/>
            <a:r>
              <a:rPr lang="en-US" dirty="0" smtClean="0"/>
              <a:t>The </a:t>
            </a:r>
            <a:r>
              <a:rPr lang="en-US" dirty="0"/>
              <a:t>discomfort may occasionally feel like </a:t>
            </a:r>
            <a:r>
              <a:rPr lang="en-US" dirty="0" smtClean="0"/>
              <a:t>heartburn</a:t>
            </a:r>
            <a:endParaRPr lang="en-US" dirty="0"/>
          </a:p>
          <a:p>
            <a:pPr lvl="1"/>
            <a:r>
              <a:rPr lang="en-US" dirty="0" smtClean="0"/>
              <a:t>Other </a:t>
            </a:r>
            <a:r>
              <a:rPr lang="en-US" dirty="0"/>
              <a:t>symptoms may include shortness of breath, nausea, feeling faint, a cold sweat, or feeling </a:t>
            </a:r>
            <a:r>
              <a:rPr lang="en-US" dirty="0" smtClean="0"/>
              <a:t>tired</a:t>
            </a:r>
            <a:endParaRPr lang="en-US" dirty="0"/>
          </a:p>
          <a:p>
            <a:pPr lvl="1"/>
            <a:r>
              <a:rPr lang="en-US" dirty="0" smtClean="0"/>
              <a:t>Women </a:t>
            </a:r>
            <a:r>
              <a:rPr lang="en-US" dirty="0"/>
              <a:t>more often have atypical symptoms than </a:t>
            </a:r>
            <a:r>
              <a:rPr lang="en-US" dirty="0" smtClean="0"/>
              <a:t>men</a:t>
            </a:r>
          </a:p>
          <a:p>
            <a:pPr lvl="1"/>
            <a:r>
              <a:rPr lang="en-US" dirty="0" smtClean="0"/>
              <a:t>Most </a:t>
            </a:r>
            <a:r>
              <a:rPr lang="en-US" dirty="0"/>
              <a:t>MIs occur due to coronary artery </a:t>
            </a:r>
            <a:r>
              <a:rPr lang="en-US" dirty="0" smtClean="0"/>
              <a:t>disease</a:t>
            </a:r>
            <a:endParaRPr lang="en-US" dirty="0"/>
          </a:p>
          <a:p>
            <a:pPr lvl="1"/>
            <a:r>
              <a:rPr lang="en-US" dirty="0" smtClean="0"/>
              <a:t>Risk </a:t>
            </a:r>
            <a:r>
              <a:rPr lang="en-US" dirty="0"/>
              <a:t>factors include high blood pressure, smoking, diabetes, lack of exercise, obesity, high blood cholesterol, poor diet, and excessive alcohol intake, </a:t>
            </a:r>
            <a:endParaRPr lang="en-US" dirty="0" smtClean="0"/>
          </a:p>
          <a:p>
            <a:pPr lvl="1"/>
            <a:r>
              <a:rPr lang="en-US" dirty="0" smtClean="0"/>
              <a:t>The </a:t>
            </a:r>
            <a:r>
              <a:rPr lang="en-US" dirty="0"/>
              <a:t>mechanism of an MI often involves the complete blockage of a coronary </a:t>
            </a:r>
            <a:r>
              <a:rPr lang="en-US" dirty="0" smtClean="0"/>
              <a:t>artery</a:t>
            </a:r>
            <a:r>
              <a:rPr lang="en-US" dirty="0"/>
              <a:t> </a:t>
            </a:r>
            <a:r>
              <a:rPr lang="en-US" dirty="0" smtClean="0"/>
              <a:t>caused </a:t>
            </a:r>
            <a:r>
              <a:rPr lang="en-US" dirty="0"/>
              <a:t>by a rupture of an atherosclerotic </a:t>
            </a:r>
            <a:r>
              <a:rPr lang="en-US" dirty="0" smtClean="0"/>
              <a:t>plaque</a:t>
            </a:r>
            <a:r>
              <a:rPr lang="en-US" dirty="0"/>
              <a:t> </a:t>
            </a:r>
          </a:p>
        </p:txBody>
      </p:sp>
    </p:spTree>
    <p:extLst>
      <p:ext uri="{BB962C8B-B14F-4D97-AF65-F5344CB8AC3E}">
        <p14:creationId xmlns:p14="http://schemas.microsoft.com/office/powerpoint/2010/main" val="461580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Health Disorders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694938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Genetics of MI</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Increased risk for MI when there is a family </a:t>
            </a:r>
            <a:r>
              <a:rPr lang="en-US" dirty="0"/>
              <a:t>history of </a:t>
            </a:r>
            <a:r>
              <a:rPr lang="en-US" dirty="0">
                <a:hlinkClick r:id="rId2" tooltip="Ischemic heart disease"/>
              </a:rPr>
              <a:t>ischemic heart disease</a:t>
            </a:r>
            <a:r>
              <a:rPr lang="en-US" dirty="0"/>
              <a:t> or </a:t>
            </a:r>
            <a:r>
              <a:rPr lang="en-US" dirty="0" smtClean="0"/>
              <a:t>MI</a:t>
            </a:r>
          </a:p>
          <a:p>
            <a:pPr lvl="1"/>
            <a:r>
              <a:rPr lang="en-US" dirty="0" smtClean="0"/>
              <a:t>Particularly </a:t>
            </a:r>
            <a:r>
              <a:rPr lang="en-US" dirty="0"/>
              <a:t>if one has a first-degree relative </a:t>
            </a:r>
            <a:r>
              <a:rPr lang="en-US" dirty="0" smtClean="0"/>
              <a:t>who </a:t>
            </a:r>
            <a:r>
              <a:rPr lang="en-US" dirty="0"/>
              <a:t>had a 'premature' </a:t>
            </a:r>
            <a:r>
              <a:rPr lang="en-US" dirty="0" smtClean="0"/>
              <a:t>MI (defined </a:t>
            </a:r>
            <a:r>
              <a:rPr lang="en-US" dirty="0"/>
              <a:t>as occurring at or younger than age 55 years </a:t>
            </a:r>
            <a:r>
              <a:rPr lang="en-US" dirty="0" smtClean="0"/>
              <a:t>for men </a:t>
            </a:r>
            <a:r>
              <a:rPr lang="en-US" dirty="0"/>
              <a:t>or 65 </a:t>
            </a:r>
            <a:r>
              <a:rPr lang="en-US" dirty="0" smtClean="0"/>
              <a:t>for women)</a:t>
            </a:r>
            <a:endParaRPr lang="en-US" dirty="0"/>
          </a:p>
          <a:p>
            <a:r>
              <a:rPr lang="en-US" dirty="0"/>
              <a:t>Genome-wide association </a:t>
            </a:r>
            <a:r>
              <a:rPr lang="en-US" dirty="0" smtClean="0"/>
              <a:t>studies</a:t>
            </a:r>
            <a:r>
              <a:rPr lang="en-US" dirty="0"/>
              <a:t> </a:t>
            </a:r>
            <a:r>
              <a:rPr lang="en-US" dirty="0" smtClean="0"/>
              <a:t>have </a:t>
            </a:r>
            <a:r>
              <a:rPr lang="en-US" dirty="0"/>
              <a:t>found 27 genetic variants that are associated with an increased risk of myocardial </a:t>
            </a:r>
            <a:r>
              <a:rPr lang="en-US" dirty="0" smtClean="0"/>
              <a:t>infarction</a:t>
            </a:r>
            <a:endParaRPr lang="en-US" dirty="0"/>
          </a:p>
          <a:p>
            <a:r>
              <a:rPr lang="en-US" dirty="0" smtClean="0"/>
              <a:t>The </a:t>
            </a:r>
            <a:r>
              <a:rPr lang="en-US" dirty="0"/>
              <a:t>strongest </a:t>
            </a:r>
            <a:r>
              <a:rPr lang="en-US" dirty="0" smtClean="0"/>
              <a:t>association</a:t>
            </a:r>
            <a:r>
              <a:rPr lang="en-US" dirty="0"/>
              <a:t> 9p21 genomic locus, which contains genes </a:t>
            </a:r>
            <a:r>
              <a:rPr lang="en-US" i="1" dirty="0" smtClean="0"/>
              <a:t>CDKN2A</a:t>
            </a:r>
            <a:r>
              <a:rPr lang="en-US" dirty="0" smtClean="0"/>
              <a:t> </a:t>
            </a:r>
            <a:r>
              <a:rPr lang="en-US" dirty="0"/>
              <a:t>&amp; </a:t>
            </a:r>
            <a:r>
              <a:rPr lang="en-US" i="1" dirty="0" smtClean="0"/>
              <a:t>CDKN2B</a:t>
            </a:r>
            <a:r>
              <a:rPr lang="en-US" dirty="0" smtClean="0"/>
              <a:t>,</a:t>
            </a:r>
          </a:p>
          <a:p>
            <a:pPr lvl="1"/>
            <a:r>
              <a:rPr lang="en-US" dirty="0" smtClean="0"/>
              <a:t>SNPs that </a:t>
            </a:r>
            <a:r>
              <a:rPr lang="en-US" dirty="0"/>
              <a:t>are implicated are within a non-coding </a:t>
            </a:r>
            <a:r>
              <a:rPr lang="en-US" dirty="0" smtClean="0"/>
              <a:t>region</a:t>
            </a:r>
          </a:p>
          <a:p>
            <a:pPr lvl="1"/>
            <a:r>
              <a:rPr lang="en-US" dirty="0" smtClean="0"/>
              <a:t>The </a:t>
            </a:r>
            <a:r>
              <a:rPr lang="en-US" dirty="0"/>
              <a:t>majority of </a:t>
            </a:r>
            <a:r>
              <a:rPr lang="en-US" dirty="0" smtClean="0"/>
              <a:t>variants </a:t>
            </a:r>
            <a:r>
              <a:rPr lang="en-US" dirty="0"/>
              <a:t>are in regions that have not been previously implicated in coronary artery disease. </a:t>
            </a:r>
            <a:endParaRPr lang="en-US" dirty="0" smtClean="0"/>
          </a:p>
          <a:p>
            <a:r>
              <a:rPr lang="en-US" dirty="0" smtClean="0"/>
              <a:t>The </a:t>
            </a:r>
            <a:r>
              <a:rPr lang="en-US" dirty="0"/>
              <a:t>following genes have an association </a:t>
            </a:r>
            <a:r>
              <a:rPr lang="en-US" dirty="0" smtClean="0"/>
              <a:t>with MI:</a:t>
            </a:r>
          </a:p>
          <a:p>
            <a:pPr lvl="1"/>
            <a:r>
              <a:rPr lang="en-US" sz="2200" dirty="0" smtClean="0">
                <a:hlinkClick r:id="rId3" tooltip="PCSK9"/>
              </a:rPr>
              <a:t>PCSK9</a:t>
            </a:r>
            <a:r>
              <a:rPr lang="en-US" sz="2200" dirty="0"/>
              <a:t>, </a:t>
            </a:r>
            <a:r>
              <a:rPr lang="en-US" sz="2200" dirty="0">
                <a:hlinkClick r:id="rId4" tooltip="SORT1"/>
              </a:rPr>
              <a:t>SORT1</a:t>
            </a:r>
            <a:r>
              <a:rPr lang="en-US" sz="2200" dirty="0"/>
              <a:t>, </a:t>
            </a:r>
            <a:r>
              <a:rPr lang="en-US" sz="2200" dirty="0">
                <a:hlinkClick r:id="rId5" tooltip="MIA3"/>
              </a:rPr>
              <a:t>MIA3</a:t>
            </a:r>
            <a:r>
              <a:rPr lang="en-US" sz="2200" dirty="0"/>
              <a:t>, </a:t>
            </a:r>
            <a:r>
              <a:rPr lang="en-US" sz="2200" dirty="0">
                <a:hlinkClick r:id="rId6" tooltip="WDR12"/>
              </a:rPr>
              <a:t>WDR12</a:t>
            </a:r>
            <a:r>
              <a:rPr lang="en-US" sz="2200" dirty="0"/>
              <a:t>, </a:t>
            </a:r>
            <a:r>
              <a:rPr lang="en-US" sz="2200" dirty="0">
                <a:hlinkClick r:id="rId7" tooltip="MRAS"/>
              </a:rPr>
              <a:t>MRAS</a:t>
            </a:r>
            <a:r>
              <a:rPr lang="en-US" sz="2200" dirty="0"/>
              <a:t>, </a:t>
            </a:r>
            <a:r>
              <a:rPr lang="en-US" sz="2200" dirty="0">
                <a:hlinkClick r:id="rId8" tooltip="PHACTR1"/>
              </a:rPr>
              <a:t>PHACTR1</a:t>
            </a:r>
            <a:r>
              <a:rPr lang="en-US" sz="2200" dirty="0"/>
              <a:t>, </a:t>
            </a:r>
            <a:r>
              <a:rPr lang="en-US" sz="2200" dirty="0">
                <a:hlinkClick r:id="rId9" tooltip="Lipoprotein(a)"/>
              </a:rPr>
              <a:t>LPA</a:t>
            </a:r>
            <a:r>
              <a:rPr lang="en-US" sz="2200" dirty="0"/>
              <a:t>, </a:t>
            </a:r>
            <a:r>
              <a:rPr lang="en-US" sz="2200" dirty="0">
                <a:hlinkClick r:id="rId10" tooltip="TCF21"/>
              </a:rPr>
              <a:t>TCF21</a:t>
            </a:r>
            <a:r>
              <a:rPr lang="en-US" sz="2200" dirty="0"/>
              <a:t>, </a:t>
            </a:r>
            <a:r>
              <a:rPr lang="en-US" sz="2200" dirty="0">
                <a:hlinkClick r:id="rId11" tooltip="MTHFDSL (page does not exist)"/>
              </a:rPr>
              <a:t>MTHFDSL</a:t>
            </a:r>
            <a:r>
              <a:rPr lang="en-US" sz="2200" dirty="0"/>
              <a:t>, </a:t>
            </a:r>
            <a:r>
              <a:rPr lang="en-US" sz="2200" dirty="0">
                <a:hlinkClick r:id="rId12" tooltip="ZC3HC1"/>
              </a:rPr>
              <a:t>ZC3HC1</a:t>
            </a:r>
            <a:r>
              <a:rPr lang="en-US" sz="2200" dirty="0"/>
              <a:t>, </a:t>
            </a:r>
            <a:r>
              <a:rPr lang="en-US" sz="2200" dirty="0">
                <a:hlinkClick r:id="rId13" tooltip="CDKN2A"/>
              </a:rPr>
              <a:t>CDKN2A</a:t>
            </a:r>
            <a:r>
              <a:rPr lang="en-US" sz="2200" dirty="0"/>
              <a:t>, </a:t>
            </a:r>
            <a:r>
              <a:rPr lang="en-US" sz="2200" dirty="0">
                <a:hlinkClick r:id="rId14" tooltip="CDKN2B"/>
              </a:rPr>
              <a:t>2B</a:t>
            </a:r>
            <a:r>
              <a:rPr lang="en-US" sz="2200" dirty="0"/>
              <a:t>, </a:t>
            </a:r>
            <a:r>
              <a:rPr lang="en-US" sz="2200" dirty="0">
                <a:hlinkClick r:id="rId15" tooltip="ABO"/>
              </a:rPr>
              <a:t>ABO</a:t>
            </a:r>
            <a:r>
              <a:rPr lang="en-US" sz="2200" dirty="0"/>
              <a:t>, </a:t>
            </a:r>
            <a:r>
              <a:rPr lang="en-US" sz="2200" dirty="0">
                <a:hlinkClick r:id="rId16" tooltip="PDGF0 (page does not exist)"/>
              </a:rPr>
              <a:t>PDGF0</a:t>
            </a:r>
            <a:r>
              <a:rPr lang="en-US" sz="2200" dirty="0"/>
              <a:t>, </a:t>
            </a:r>
            <a:r>
              <a:rPr lang="en-US" sz="2200" dirty="0" smtClean="0">
                <a:hlinkClick r:id="rId17" tooltip="APOA5"/>
              </a:rPr>
              <a:t>APOA5</a:t>
            </a:r>
            <a:r>
              <a:rPr lang="en-US" sz="2200" dirty="0"/>
              <a:t>, </a:t>
            </a:r>
            <a:r>
              <a:rPr lang="en-US" sz="2200" dirty="0">
                <a:hlinkClick r:id="rId18" tooltip="MNF1ASM283 (page does not exist)"/>
              </a:rPr>
              <a:t>MNF1ASM283</a:t>
            </a:r>
            <a:r>
              <a:rPr lang="en-US" sz="2200" dirty="0"/>
              <a:t>, </a:t>
            </a:r>
            <a:r>
              <a:rPr lang="en-US" sz="2200" dirty="0">
                <a:hlinkClick r:id="rId19" tooltip="Collagen, type IV, alpha 1"/>
              </a:rPr>
              <a:t>COL4A1</a:t>
            </a:r>
            <a:r>
              <a:rPr lang="en-US" sz="2200" dirty="0"/>
              <a:t>, </a:t>
            </a:r>
            <a:r>
              <a:rPr lang="en-US" sz="2200" dirty="0">
                <a:hlinkClick r:id="rId20" tooltip="HHIPC1 (page does not exist)"/>
              </a:rPr>
              <a:t>HHIPC1</a:t>
            </a:r>
            <a:r>
              <a:rPr lang="en-US" sz="2200" dirty="0"/>
              <a:t>, </a:t>
            </a:r>
            <a:r>
              <a:rPr lang="en-US" sz="2200" dirty="0">
                <a:hlinkClick r:id="rId21" tooltip="SMAD3"/>
              </a:rPr>
              <a:t>SMAD3</a:t>
            </a:r>
            <a:r>
              <a:rPr lang="en-US" sz="2200" dirty="0"/>
              <a:t>, </a:t>
            </a:r>
            <a:r>
              <a:rPr lang="en-US" sz="2200" dirty="0">
                <a:hlinkClick r:id="rId22" tooltip="ADAMTS7"/>
              </a:rPr>
              <a:t>ADAMTS7</a:t>
            </a:r>
            <a:r>
              <a:rPr lang="en-US" sz="2200" dirty="0"/>
              <a:t>, </a:t>
            </a:r>
            <a:r>
              <a:rPr lang="en-US" sz="2200" dirty="0">
                <a:hlinkClick r:id="rId23" tooltip="RAS1 (page does not exist)"/>
              </a:rPr>
              <a:t>RAS1</a:t>
            </a:r>
            <a:r>
              <a:rPr lang="en-US" sz="2200" dirty="0"/>
              <a:t>, </a:t>
            </a:r>
            <a:r>
              <a:rPr lang="en-US" sz="2200" dirty="0">
                <a:hlinkClick r:id="rId24" tooltip="SMG6"/>
              </a:rPr>
              <a:t>SMG6</a:t>
            </a:r>
            <a:r>
              <a:rPr lang="en-US" sz="2200" dirty="0"/>
              <a:t>, </a:t>
            </a:r>
            <a:r>
              <a:rPr lang="en-US" sz="2200" dirty="0">
                <a:hlinkClick r:id="rId25" tooltip="SNF8"/>
              </a:rPr>
              <a:t>SNF8</a:t>
            </a:r>
            <a:r>
              <a:rPr lang="en-US" sz="2200" dirty="0"/>
              <a:t>, </a:t>
            </a:r>
            <a:r>
              <a:rPr lang="en-US" sz="2200" dirty="0">
                <a:hlinkClick r:id="rId26" tooltip="LDLR"/>
              </a:rPr>
              <a:t>LDLR</a:t>
            </a:r>
            <a:r>
              <a:rPr lang="en-US" sz="2200" dirty="0"/>
              <a:t>, </a:t>
            </a:r>
            <a:r>
              <a:rPr lang="en-US" sz="2200" dirty="0">
                <a:hlinkClick r:id="rId27" tooltip="SLC5A3"/>
              </a:rPr>
              <a:t>SLC5A3</a:t>
            </a:r>
            <a:r>
              <a:rPr lang="en-US" sz="2200" dirty="0"/>
              <a:t>, </a:t>
            </a:r>
            <a:r>
              <a:rPr lang="en-US" sz="2200" dirty="0">
                <a:hlinkClick r:id="rId28" tooltip="MRPS6"/>
              </a:rPr>
              <a:t>MRPS6</a:t>
            </a:r>
            <a:r>
              <a:rPr lang="en-US" sz="2200" dirty="0"/>
              <a:t>, </a:t>
            </a:r>
            <a:r>
              <a:rPr lang="en-US" sz="2200" dirty="0" smtClean="0">
                <a:hlinkClick r:id="rId29" tooltip="KCNE2"/>
              </a:rPr>
              <a:t>KCNE2</a:t>
            </a:r>
            <a:endParaRPr lang="en-US" sz="2200" dirty="0" smtClean="0"/>
          </a:p>
          <a:p>
            <a:r>
              <a:rPr lang="en-US" dirty="0" err="1" smtClean="0"/>
              <a:t>Promethease</a:t>
            </a:r>
            <a:r>
              <a:rPr lang="en-US" dirty="0" smtClean="0"/>
              <a:t> reports over two dozen SNPs associated with the genes involved in MI</a:t>
            </a:r>
          </a:p>
          <a:p>
            <a:r>
              <a:rPr lang="en-US" dirty="0" smtClean="0"/>
              <a:t>Mutations in these genes are often inherited in an autosomal dominant pattern (one copy causes the disease)</a:t>
            </a:r>
            <a:endParaRPr lang="en-US" dirty="0"/>
          </a:p>
          <a:p>
            <a:endParaRPr lang="en-US" dirty="0"/>
          </a:p>
        </p:txBody>
      </p:sp>
    </p:spTree>
    <p:extLst>
      <p:ext uri="{BB962C8B-B14F-4D97-AF65-F5344CB8AC3E}">
        <p14:creationId xmlns:p14="http://schemas.microsoft.com/office/powerpoint/2010/main" val="10564409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Cardiology and pharmacogenetics</a:t>
            </a:r>
            <a:endParaRPr lang="en-US" dirty="0"/>
          </a:p>
        </p:txBody>
      </p:sp>
      <p:sp>
        <p:nvSpPr>
          <p:cNvPr id="3" name="Content Placeholder 2"/>
          <p:cNvSpPr>
            <a:spLocks noGrp="1"/>
          </p:cNvSpPr>
          <p:nvPr>
            <p:ph idx="1"/>
          </p:nvPr>
        </p:nvSpPr>
        <p:spPr/>
        <p:txBody>
          <a:bodyPr>
            <a:normAutofit/>
          </a:bodyPr>
          <a:lstStyle/>
          <a:p>
            <a:r>
              <a:rPr lang="en-US" sz="3200" dirty="0" smtClean="0"/>
              <a:t>Many cardiac diseases are treated by medications with variable response based on </a:t>
            </a:r>
            <a:r>
              <a:rPr lang="en-US" sz="3200" dirty="0" err="1" smtClean="0"/>
              <a:t>pharmacogenes</a:t>
            </a:r>
            <a:endParaRPr lang="en-US" sz="3200" dirty="0" smtClean="0"/>
          </a:p>
          <a:p>
            <a:pPr lvl="1"/>
            <a:r>
              <a:rPr lang="en-US" sz="2800" dirty="0" smtClean="0"/>
              <a:t>CYP2C19 &amp; clopidogrel</a:t>
            </a:r>
          </a:p>
          <a:p>
            <a:pPr lvl="1"/>
            <a:r>
              <a:rPr lang="en-US" sz="2800" dirty="0" smtClean="0"/>
              <a:t>CYP2D6 &amp; carvedilol</a:t>
            </a:r>
          </a:p>
          <a:p>
            <a:pPr lvl="1"/>
            <a:r>
              <a:rPr lang="en-US" sz="2800" dirty="0" smtClean="0"/>
              <a:t>CYP2D6 &amp; </a:t>
            </a:r>
            <a:r>
              <a:rPr lang="en-US" sz="2800" dirty="0" err="1" smtClean="0"/>
              <a:t>propafenone</a:t>
            </a:r>
            <a:endParaRPr lang="en-US" sz="2800" dirty="0" smtClean="0"/>
          </a:p>
          <a:p>
            <a:pPr lvl="1"/>
            <a:r>
              <a:rPr lang="en-US" sz="2800" dirty="0" smtClean="0"/>
              <a:t>CYP2C9/VKORC1 &amp; warfarin</a:t>
            </a:r>
          </a:p>
          <a:p>
            <a:pPr lvl="1"/>
            <a:r>
              <a:rPr lang="en-US" sz="2800" dirty="0" smtClean="0"/>
              <a:t>SLCO1B1 &amp; simvastatin </a:t>
            </a:r>
            <a:endParaRPr lang="en-US" sz="2800" dirty="0"/>
          </a:p>
        </p:txBody>
      </p:sp>
    </p:spTree>
    <p:extLst>
      <p:ext uri="{BB962C8B-B14F-4D97-AF65-F5344CB8AC3E}">
        <p14:creationId xmlns:p14="http://schemas.microsoft.com/office/powerpoint/2010/main" val="26729665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Cancer</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128042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Genomics of Cancer</a:t>
            </a:r>
            <a:endParaRPr lang="en-US" dirty="0"/>
          </a:p>
        </p:txBody>
      </p:sp>
      <p:sp>
        <p:nvSpPr>
          <p:cNvPr id="3" name="Content Placeholder 2"/>
          <p:cNvSpPr>
            <a:spLocks noGrp="1"/>
          </p:cNvSpPr>
          <p:nvPr>
            <p:ph idx="1"/>
          </p:nvPr>
        </p:nvSpPr>
        <p:spPr/>
        <p:txBody>
          <a:bodyPr>
            <a:noAutofit/>
          </a:bodyPr>
          <a:lstStyle/>
          <a:p>
            <a:r>
              <a:rPr lang="en-US" sz="3200" dirty="0" smtClean="0"/>
              <a:t>“Cancer is a disease of the genome”</a:t>
            </a:r>
          </a:p>
          <a:p>
            <a:r>
              <a:rPr lang="en-US" sz="3200" dirty="0" smtClean="0"/>
              <a:t>Types of cancer genes</a:t>
            </a:r>
          </a:p>
          <a:p>
            <a:pPr lvl="1"/>
            <a:r>
              <a:rPr lang="en-US" sz="2800" dirty="0" smtClean="0"/>
              <a:t>Oncogenes – proto-oncogenes help cells grow, but when it has a mutation it becomes an oncogene and causes the cell to grow out of control</a:t>
            </a:r>
          </a:p>
          <a:p>
            <a:pPr lvl="2"/>
            <a:r>
              <a:rPr lang="en-US" sz="2400" dirty="0" smtClean="0"/>
              <a:t>Mostly acquired mutations, </a:t>
            </a:r>
            <a:r>
              <a:rPr lang="en-US" sz="2400" dirty="0"/>
              <a:t>chromosome rearrangements, gene duplication</a:t>
            </a:r>
            <a:endParaRPr lang="en-US" sz="2400" dirty="0" smtClean="0"/>
          </a:p>
          <a:p>
            <a:pPr lvl="2"/>
            <a:r>
              <a:rPr lang="en-US" sz="2400" dirty="0" smtClean="0"/>
              <a:t>Examples of inherited oncogene: </a:t>
            </a:r>
            <a:r>
              <a:rPr lang="en-US" sz="2400" i="1" dirty="0" smtClean="0"/>
              <a:t>RAS</a:t>
            </a:r>
            <a:endParaRPr lang="en-US" sz="2400" dirty="0" smtClean="0"/>
          </a:p>
          <a:p>
            <a:pPr lvl="1"/>
            <a:r>
              <a:rPr lang="en-US" sz="2800" dirty="0" smtClean="0"/>
              <a:t>Tumor suppressors – genes that slow down division, repair DNA mistakes, or tells cells when to die</a:t>
            </a:r>
          </a:p>
          <a:p>
            <a:pPr lvl="2"/>
            <a:r>
              <a:rPr lang="en-US" sz="2400" dirty="0" smtClean="0"/>
              <a:t>Examples of inherited tumor </a:t>
            </a:r>
            <a:r>
              <a:rPr lang="en-US" sz="2400" dirty="0" err="1" smtClean="0"/>
              <a:t>suppresors</a:t>
            </a:r>
            <a:r>
              <a:rPr lang="en-US" sz="2400" dirty="0" smtClean="0"/>
              <a:t>: </a:t>
            </a:r>
            <a:r>
              <a:rPr lang="en-US" sz="2400" i="1" dirty="0" smtClean="0"/>
              <a:t>p53, BRCA1</a:t>
            </a:r>
            <a:endParaRPr lang="en-US" sz="2400" dirty="0" smtClean="0"/>
          </a:p>
        </p:txBody>
      </p:sp>
    </p:spTree>
    <p:extLst>
      <p:ext uri="{BB962C8B-B14F-4D97-AF65-F5344CB8AC3E}">
        <p14:creationId xmlns:p14="http://schemas.microsoft.com/office/powerpoint/2010/main" val="9324845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Environmental effects and cancer</a:t>
            </a:r>
            <a:endParaRPr lang="en-US" dirty="0"/>
          </a:p>
        </p:txBody>
      </p:sp>
      <p:sp>
        <p:nvSpPr>
          <p:cNvPr id="3" name="Content Placeholder 2"/>
          <p:cNvSpPr>
            <a:spLocks noGrp="1"/>
          </p:cNvSpPr>
          <p:nvPr>
            <p:ph idx="1"/>
          </p:nvPr>
        </p:nvSpPr>
        <p:spPr/>
        <p:txBody>
          <a:bodyPr/>
          <a:lstStyle/>
          <a:p>
            <a:r>
              <a:rPr lang="en-US" dirty="0"/>
              <a:t>Carcinogenic exposures (carcinogens) are “mutation makers”</a:t>
            </a:r>
          </a:p>
          <a:p>
            <a:pPr lvl="1"/>
            <a:r>
              <a:rPr lang="en-US" dirty="0"/>
              <a:t>cigarettes, chewing tobacco, UV exposures, cosmic rays, radiation, benzene, asbestos </a:t>
            </a:r>
          </a:p>
          <a:p>
            <a:r>
              <a:rPr lang="en-US" dirty="0"/>
              <a:t>Oncogenic viruses</a:t>
            </a:r>
          </a:p>
          <a:p>
            <a:pPr lvl="1"/>
            <a:r>
              <a:rPr lang="en-US" dirty="0"/>
              <a:t>HPV/cervical cancer, hepatitis C/liver cancer, Epstein Barr/head and neck cancer</a:t>
            </a:r>
          </a:p>
          <a:p>
            <a:endParaRPr lang="en-US" dirty="0"/>
          </a:p>
        </p:txBody>
      </p:sp>
    </p:spTree>
    <p:extLst>
      <p:ext uri="{BB962C8B-B14F-4D97-AF65-F5344CB8AC3E}">
        <p14:creationId xmlns:p14="http://schemas.microsoft.com/office/powerpoint/2010/main" val="20003989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8459" t="29215" b="11945"/>
          <a:stretch/>
        </p:blipFill>
        <p:spPr bwMode="auto">
          <a:xfrm>
            <a:off x="1874982" y="1739073"/>
            <a:ext cx="4433454" cy="34675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7079" r="52481" b="4934"/>
          <a:stretch/>
        </p:blipFill>
        <p:spPr bwMode="auto">
          <a:xfrm>
            <a:off x="6391563" y="2927927"/>
            <a:ext cx="4202545" cy="1089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11005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defTabSz="457059">
              <a:defRPr/>
            </a:pPr>
            <a:endParaRPr lang="en-US"/>
          </a:p>
        </p:txBody>
      </p:sp>
      <p:pic>
        <p:nvPicPr>
          <p:cNvPr id="15155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0621"/>
          <a:stretch/>
        </p:blipFill>
        <p:spPr bwMode="auto">
          <a:xfrm>
            <a:off x="1679575" y="365125"/>
            <a:ext cx="8832850" cy="5479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42606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1237"/>
          <a:stretch/>
        </p:blipFill>
        <p:spPr bwMode="auto">
          <a:xfrm>
            <a:off x="1524000" y="652464"/>
            <a:ext cx="9017000" cy="5508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86130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Hereditary Breast &amp; Ovarian Cancer</a:t>
            </a:r>
            <a:endParaRPr lang="en-US" dirty="0"/>
          </a:p>
        </p:txBody>
      </p:sp>
      <p:sp>
        <p:nvSpPr>
          <p:cNvPr id="3" name="Content Placeholder 2"/>
          <p:cNvSpPr>
            <a:spLocks noGrp="1"/>
          </p:cNvSpPr>
          <p:nvPr>
            <p:ph idx="1"/>
          </p:nvPr>
        </p:nvSpPr>
        <p:spPr/>
        <p:txBody>
          <a:bodyPr>
            <a:normAutofit fontScale="92500" lnSpcReduction="20000"/>
          </a:bodyPr>
          <a:lstStyle/>
          <a:p>
            <a:r>
              <a:rPr lang="en-US" altLang="en-US" dirty="0"/>
              <a:t>Incidence</a:t>
            </a:r>
          </a:p>
          <a:p>
            <a:pPr lvl="1"/>
            <a:r>
              <a:rPr lang="en-US" altLang="en-US" dirty="0"/>
              <a:t>1 in 500 to 1 in 1000 in general pop</a:t>
            </a:r>
          </a:p>
          <a:p>
            <a:pPr lvl="1"/>
            <a:r>
              <a:rPr lang="en-US" altLang="en-US" dirty="0"/>
              <a:t>May be as high as 2% in Ashkenazi </a:t>
            </a:r>
            <a:r>
              <a:rPr lang="en-US" altLang="en-US" dirty="0" smtClean="0"/>
              <a:t>Jews</a:t>
            </a:r>
          </a:p>
          <a:p>
            <a:pPr lvl="1"/>
            <a:r>
              <a:rPr lang="en-US" dirty="0"/>
              <a:t>Accounts for about 5% of all breast </a:t>
            </a:r>
            <a:r>
              <a:rPr lang="en-US" dirty="0" smtClean="0"/>
              <a:t>cancer</a:t>
            </a:r>
            <a:endParaRPr lang="en-US" altLang="en-US" dirty="0"/>
          </a:p>
          <a:p>
            <a:r>
              <a:rPr lang="en-US" altLang="en-US" dirty="0" smtClean="0"/>
              <a:t>Autosomal dominant inheritance with penetrance </a:t>
            </a:r>
            <a:r>
              <a:rPr lang="en-US" altLang="en-US" dirty="0"/>
              <a:t>as high as 85%</a:t>
            </a:r>
          </a:p>
          <a:p>
            <a:r>
              <a:rPr lang="en-US" altLang="en-US" dirty="0" smtClean="0"/>
              <a:t>Hundreds of mutations found in both genes</a:t>
            </a:r>
          </a:p>
          <a:p>
            <a:r>
              <a:rPr lang="en-US" altLang="en-US" i="1" dirty="0"/>
              <a:t>BRCA1</a:t>
            </a:r>
            <a:r>
              <a:rPr lang="en-US" altLang="en-US" dirty="0"/>
              <a:t> gene</a:t>
            </a:r>
          </a:p>
          <a:p>
            <a:pPr lvl="1"/>
            <a:r>
              <a:rPr lang="en-US" dirty="0"/>
              <a:t>Female </a:t>
            </a:r>
            <a:r>
              <a:rPr lang="en-US" dirty="0" smtClean="0"/>
              <a:t>breast cancer risk is </a:t>
            </a:r>
            <a:r>
              <a:rPr lang="en-US" dirty="0"/>
              <a:t>47-66</a:t>
            </a:r>
            <a:r>
              <a:rPr lang="en-US" dirty="0" smtClean="0"/>
              <a:t>%, ovarian cancer risk is 35-46</a:t>
            </a:r>
            <a:r>
              <a:rPr lang="en-US" dirty="0"/>
              <a:t>%</a:t>
            </a:r>
          </a:p>
          <a:p>
            <a:pPr lvl="1"/>
            <a:r>
              <a:rPr lang="en-US" dirty="0"/>
              <a:t>Male breast </a:t>
            </a:r>
            <a:r>
              <a:rPr lang="en-US" dirty="0" smtClean="0"/>
              <a:t>cancer risk is 1-2%, estimated 3x risk of prostate cancer</a:t>
            </a:r>
            <a:endParaRPr lang="en-US" dirty="0"/>
          </a:p>
          <a:p>
            <a:pPr lvl="1"/>
            <a:r>
              <a:rPr lang="en-US" dirty="0" smtClean="0"/>
              <a:t>Increased risk for other cancers like stomach, pancreatic, colon</a:t>
            </a:r>
            <a:endParaRPr lang="en-US" dirty="0"/>
          </a:p>
          <a:p>
            <a:r>
              <a:rPr lang="en-US" altLang="en-US" i="1" dirty="0" smtClean="0"/>
              <a:t>BRCA2</a:t>
            </a:r>
            <a:r>
              <a:rPr lang="en-US" altLang="en-US" dirty="0" smtClean="0"/>
              <a:t> </a:t>
            </a:r>
            <a:r>
              <a:rPr lang="en-US" altLang="en-US" dirty="0"/>
              <a:t>gene</a:t>
            </a:r>
          </a:p>
          <a:p>
            <a:pPr lvl="1"/>
            <a:r>
              <a:rPr lang="en-US" altLang="en-US" dirty="0"/>
              <a:t>Female breast </a:t>
            </a:r>
            <a:r>
              <a:rPr lang="en-US" altLang="en-US" dirty="0" smtClean="0"/>
              <a:t>cancer risk is 40-57%, ovarian cancer risk is </a:t>
            </a:r>
            <a:r>
              <a:rPr lang="en-US" altLang="en-US" dirty="0"/>
              <a:t>13-23%</a:t>
            </a:r>
          </a:p>
          <a:p>
            <a:pPr lvl="1"/>
            <a:r>
              <a:rPr lang="en-US" altLang="en-US" dirty="0"/>
              <a:t>Male </a:t>
            </a:r>
            <a:r>
              <a:rPr lang="en-US" altLang="en-US" dirty="0" smtClean="0"/>
              <a:t>breast cancer risk </a:t>
            </a:r>
            <a:r>
              <a:rPr lang="en-US" altLang="en-US" dirty="0"/>
              <a:t>7</a:t>
            </a:r>
            <a:r>
              <a:rPr lang="en-US" altLang="en-US" dirty="0" smtClean="0"/>
              <a:t>%, estimated 3x risk of prostate cancer</a:t>
            </a:r>
            <a:endParaRPr lang="en-US" altLang="en-US" dirty="0"/>
          </a:p>
          <a:p>
            <a:pPr lvl="1"/>
            <a:r>
              <a:rPr lang="en-US" altLang="en-US" dirty="0" smtClean="0"/>
              <a:t>Increased risk for other cancers like throat</a:t>
            </a:r>
            <a:r>
              <a:rPr lang="en-US" altLang="en-US" dirty="0"/>
              <a:t>, </a:t>
            </a:r>
            <a:r>
              <a:rPr lang="en-US" altLang="en-US" dirty="0" smtClean="0"/>
              <a:t>pancreatic, colon</a:t>
            </a:r>
            <a:r>
              <a:rPr lang="en-US" altLang="en-US" dirty="0"/>
              <a:t>, </a:t>
            </a:r>
            <a:r>
              <a:rPr lang="en-US" altLang="en-US" dirty="0" smtClean="0"/>
              <a:t>melanoma</a:t>
            </a:r>
            <a:endParaRPr lang="en-US" altLang="en-US" dirty="0"/>
          </a:p>
        </p:txBody>
      </p:sp>
    </p:spTree>
    <p:extLst>
      <p:ext uri="{BB962C8B-B14F-4D97-AF65-F5344CB8AC3E}">
        <p14:creationId xmlns:p14="http://schemas.microsoft.com/office/powerpoint/2010/main" val="27595795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Colon cancer</a:t>
            </a:r>
            <a:endParaRPr lang="en-US" dirty="0"/>
          </a:p>
        </p:txBody>
      </p:sp>
      <p:sp>
        <p:nvSpPr>
          <p:cNvPr id="3" name="Content Placeholder 2"/>
          <p:cNvSpPr>
            <a:spLocks noGrp="1"/>
          </p:cNvSpPr>
          <p:nvPr>
            <p:ph idx="1"/>
          </p:nvPr>
        </p:nvSpPr>
        <p:spPr/>
        <p:txBody>
          <a:bodyPr/>
          <a:lstStyle/>
          <a:p>
            <a:r>
              <a:rPr lang="en-US" dirty="0" smtClean="0"/>
              <a:t>Lynch syndrome</a:t>
            </a:r>
          </a:p>
          <a:p>
            <a:pPr lvl="1"/>
            <a:r>
              <a:rPr lang="en-US" dirty="0" smtClean="0"/>
              <a:t>Accounts for 10% of colon cancer</a:t>
            </a:r>
          </a:p>
          <a:p>
            <a:pPr lvl="1"/>
            <a:r>
              <a:rPr lang="en-US" dirty="0" smtClean="0"/>
              <a:t>Increased risk for other cancers like endometrium/uterine, ovary, stomach, urinary tract</a:t>
            </a:r>
          </a:p>
          <a:p>
            <a:pPr lvl="1"/>
            <a:r>
              <a:rPr lang="en-US" dirty="0" smtClean="0"/>
              <a:t>Mutations in genes </a:t>
            </a:r>
            <a:r>
              <a:rPr lang="en-US" i="1" dirty="0" smtClean="0"/>
              <a:t>MLH1, MSH2, MSH6, PMS2</a:t>
            </a:r>
          </a:p>
          <a:p>
            <a:pPr lvl="1"/>
            <a:r>
              <a:rPr lang="en-US" dirty="0" smtClean="0"/>
              <a:t>Tumor testing can indicate whether cancer is hereditary syndrome</a:t>
            </a:r>
          </a:p>
          <a:p>
            <a:r>
              <a:rPr lang="en-US" dirty="0" smtClean="0"/>
              <a:t>Familial Adenomatous Polyposis (FAP)</a:t>
            </a:r>
          </a:p>
          <a:p>
            <a:pPr lvl="1"/>
            <a:r>
              <a:rPr lang="en-US" dirty="0" smtClean="0"/>
              <a:t>Mutations in gene </a:t>
            </a:r>
            <a:r>
              <a:rPr lang="en-US" i="1" dirty="0" smtClean="0"/>
              <a:t>APC</a:t>
            </a:r>
            <a:endParaRPr lang="en-US" dirty="0"/>
          </a:p>
          <a:p>
            <a:endParaRPr lang="en-US" dirty="0"/>
          </a:p>
        </p:txBody>
      </p:sp>
    </p:spTree>
    <p:extLst>
      <p:ext uri="{BB962C8B-B14F-4D97-AF65-F5344CB8AC3E}">
        <p14:creationId xmlns:p14="http://schemas.microsoft.com/office/powerpoint/2010/main" val="670337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Health Disorders</a:t>
            </a:r>
            <a:endParaRPr lang="en-US" dirty="0"/>
          </a:p>
        </p:txBody>
      </p:sp>
      <p:sp>
        <p:nvSpPr>
          <p:cNvPr id="3" name="Content Placeholder 2"/>
          <p:cNvSpPr>
            <a:spLocks noGrp="1"/>
          </p:cNvSpPr>
          <p:nvPr>
            <p:ph idx="1"/>
          </p:nvPr>
        </p:nvSpPr>
        <p:spPr/>
        <p:txBody>
          <a:bodyPr>
            <a:normAutofit/>
          </a:bodyPr>
          <a:lstStyle/>
          <a:p>
            <a:r>
              <a:rPr lang="en-US" dirty="0" smtClean="0"/>
              <a:t>Complex </a:t>
            </a:r>
            <a:r>
              <a:rPr lang="en-US" dirty="0"/>
              <a:t>medical conditions = Multiple genetic risk </a:t>
            </a:r>
            <a:r>
              <a:rPr lang="en-US" dirty="0" smtClean="0"/>
              <a:t>factors + environment </a:t>
            </a:r>
            <a:r>
              <a:rPr lang="en-US" dirty="0"/>
              <a:t>contribute to </a:t>
            </a:r>
            <a:r>
              <a:rPr lang="en-US" dirty="0" smtClean="0"/>
              <a:t>onset of diseases</a:t>
            </a:r>
          </a:p>
          <a:p>
            <a:r>
              <a:rPr lang="en-US" dirty="0" smtClean="0"/>
              <a:t>No </a:t>
            </a:r>
            <a:r>
              <a:rPr lang="en-US" dirty="0"/>
              <a:t>specific gene has been unambiguously identified for common forms of mental </a:t>
            </a:r>
            <a:r>
              <a:rPr lang="en-US" dirty="0" smtClean="0"/>
              <a:t>disorders</a:t>
            </a:r>
          </a:p>
          <a:p>
            <a:r>
              <a:rPr lang="en-US" dirty="0"/>
              <a:t>C</a:t>
            </a:r>
            <a:r>
              <a:rPr lang="en-US" dirty="0" smtClean="0"/>
              <a:t>ritical </a:t>
            </a:r>
            <a:r>
              <a:rPr lang="en-US" dirty="0"/>
              <a:t>role </a:t>
            </a:r>
            <a:r>
              <a:rPr lang="en-US" dirty="0" smtClean="0"/>
              <a:t>of the environment in </a:t>
            </a:r>
            <a:r>
              <a:rPr lang="en-US" dirty="0"/>
              <a:t>modulating genetic susceptibility in mental </a:t>
            </a:r>
            <a:r>
              <a:rPr lang="en-US" dirty="0" smtClean="0"/>
              <a:t>disorders</a:t>
            </a:r>
          </a:p>
          <a:p>
            <a:r>
              <a:rPr lang="en-US" dirty="0"/>
              <a:t>T</a:t>
            </a:r>
            <a:r>
              <a:rPr lang="en-US" dirty="0" smtClean="0"/>
              <a:t>win studies indicate that individuals with same genes do not always get the same mental health disorders. </a:t>
            </a:r>
            <a:endParaRPr lang="en-US" dirty="0"/>
          </a:p>
          <a:p>
            <a:pPr lvl="1"/>
            <a:r>
              <a:rPr lang="en-US" dirty="0" smtClean="0"/>
              <a:t>If </a:t>
            </a:r>
            <a:r>
              <a:rPr lang="en-US" dirty="0"/>
              <a:t>twins with the same genes do not both have the disorder, there is strong evidence for the role of environmental factors.</a:t>
            </a:r>
          </a:p>
        </p:txBody>
      </p:sp>
    </p:spTree>
    <p:extLst>
      <p:ext uri="{BB962C8B-B14F-4D97-AF65-F5344CB8AC3E}">
        <p14:creationId xmlns:p14="http://schemas.microsoft.com/office/powerpoint/2010/main" val="8196232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types of heritable cancers</a:t>
            </a:r>
            <a:endParaRPr lang="en-US" dirty="0"/>
          </a:p>
        </p:txBody>
      </p:sp>
      <p:sp>
        <p:nvSpPr>
          <p:cNvPr id="3" name="Content Placeholder 2"/>
          <p:cNvSpPr>
            <a:spLocks noGrp="1"/>
          </p:cNvSpPr>
          <p:nvPr>
            <p:ph idx="1"/>
          </p:nvPr>
        </p:nvSpPr>
        <p:spPr/>
        <p:txBody>
          <a:bodyPr>
            <a:normAutofit lnSpcReduction="10000"/>
          </a:bodyPr>
          <a:lstStyle/>
          <a:p>
            <a:r>
              <a:rPr lang="en-US" dirty="0" smtClean="0"/>
              <a:t>Multiple endocrine neoplasia</a:t>
            </a:r>
          </a:p>
          <a:p>
            <a:r>
              <a:rPr lang="en-US" dirty="0" smtClean="0"/>
              <a:t>Retinoblastoma</a:t>
            </a:r>
          </a:p>
          <a:p>
            <a:r>
              <a:rPr lang="en-US" dirty="0" smtClean="0"/>
              <a:t>von Hippel-Lindau</a:t>
            </a:r>
          </a:p>
          <a:p>
            <a:r>
              <a:rPr lang="en-US" dirty="0" smtClean="0"/>
              <a:t>Neurofibromatosis (NF1)</a:t>
            </a:r>
          </a:p>
          <a:p>
            <a:endParaRPr lang="en-US" dirty="0"/>
          </a:p>
          <a:p>
            <a:r>
              <a:rPr lang="en-US" dirty="0" err="1" smtClean="0"/>
              <a:t>Promethease</a:t>
            </a:r>
            <a:r>
              <a:rPr lang="en-US" dirty="0" smtClean="0"/>
              <a:t> includes cancer risk SNPs for number of cancers:</a:t>
            </a:r>
          </a:p>
          <a:p>
            <a:pPr lvl="1"/>
            <a:r>
              <a:rPr lang="en-US" dirty="0" smtClean="0"/>
              <a:t>Bladder, breast, cervical, colon, endometrial, gastric, liver, ovarian, prostate, skin, </a:t>
            </a:r>
            <a:r>
              <a:rPr lang="en-US" dirty="0" err="1" smtClean="0"/>
              <a:t>etc</a:t>
            </a:r>
            <a:endParaRPr lang="en-US" dirty="0" smtClean="0"/>
          </a:p>
          <a:p>
            <a:pPr lvl="1"/>
            <a:r>
              <a:rPr lang="en-US" dirty="0" smtClean="0"/>
              <a:t>These have low impact! Clinical intervention should not be pursued based on those SNPs</a:t>
            </a:r>
          </a:p>
          <a:p>
            <a:pPr lvl="2"/>
            <a:r>
              <a:rPr lang="en-US" dirty="0" smtClean="0"/>
              <a:t>Be sure to follow standard screening and prevention recommendations</a:t>
            </a:r>
          </a:p>
        </p:txBody>
      </p:sp>
    </p:spTree>
    <p:extLst>
      <p:ext uri="{BB962C8B-B14F-4D97-AF65-F5344CB8AC3E}">
        <p14:creationId xmlns:p14="http://schemas.microsoft.com/office/powerpoint/2010/main" val="30265639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Personalized treatment</a:t>
            </a:r>
            <a:endParaRPr lang="en-US" dirty="0"/>
          </a:p>
        </p:txBody>
      </p:sp>
      <p:sp>
        <p:nvSpPr>
          <p:cNvPr id="3" name="Content Placeholder 2"/>
          <p:cNvSpPr>
            <a:spLocks noGrp="1"/>
          </p:cNvSpPr>
          <p:nvPr>
            <p:ph idx="1"/>
          </p:nvPr>
        </p:nvSpPr>
        <p:spPr/>
        <p:txBody>
          <a:bodyPr/>
          <a:lstStyle/>
          <a:p>
            <a:r>
              <a:rPr lang="en-US" dirty="0" smtClean="0"/>
              <a:t>Each tumor is unique</a:t>
            </a:r>
          </a:p>
          <a:p>
            <a:r>
              <a:rPr lang="en-US" dirty="0" smtClean="0"/>
              <a:t>Recurrence risk</a:t>
            </a:r>
          </a:p>
          <a:p>
            <a:pPr lvl="1"/>
            <a:r>
              <a:rPr lang="en-US" dirty="0" err="1" smtClean="0"/>
              <a:t>Oncotype</a:t>
            </a:r>
            <a:r>
              <a:rPr lang="en-US" dirty="0" smtClean="0"/>
              <a:t> DX test to predict </a:t>
            </a:r>
            <a:r>
              <a:rPr lang="en-US" dirty="0"/>
              <a:t>the risk of </a:t>
            </a:r>
            <a:r>
              <a:rPr lang="en-US" dirty="0" smtClean="0"/>
              <a:t>recurrence in </a:t>
            </a:r>
            <a:r>
              <a:rPr lang="en-US" dirty="0"/>
              <a:t>patients with ER+, node-negative breast cancer treated with tamoxifen.</a:t>
            </a:r>
          </a:p>
          <a:p>
            <a:r>
              <a:rPr lang="en-US" dirty="0" smtClean="0"/>
              <a:t>Targeted cancer therapy based on genetics of tumor</a:t>
            </a:r>
          </a:p>
          <a:p>
            <a:pPr lvl="1"/>
            <a:r>
              <a:rPr lang="en-US" dirty="0" smtClean="0"/>
              <a:t>Test EGFR gene for treatment of lung cancer with </a:t>
            </a:r>
            <a:r>
              <a:rPr lang="en-US" dirty="0" err="1" smtClean="0"/>
              <a:t>erlotinib</a:t>
            </a:r>
            <a:endParaRPr lang="en-US" dirty="0" smtClean="0"/>
          </a:p>
          <a:p>
            <a:pPr lvl="1"/>
            <a:r>
              <a:rPr lang="en-US" dirty="0" smtClean="0"/>
              <a:t>Test for Philadelphia chromosome for treatment of leukemia and other cancers with </a:t>
            </a:r>
            <a:r>
              <a:rPr lang="en-US" dirty="0" err="1" smtClean="0"/>
              <a:t>imatinib</a:t>
            </a:r>
            <a:r>
              <a:rPr lang="en-US" dirty="0" smtClean="0"/>
              <a:t> (</a:t>
            </a:r>
            <a:r>
              <a:rPr lang="en-US" dirty="0" err="1" smtClean="0"/>
              <a:t>Gleevec</a:t>
            </a:r>
            <a:r>
              <a:rPr lang="en-US" dirty="0"/>
              <a:t>)</a:t>
            </a:r>
            <a:endParaRPr lang="en-US" dirty="0" smtClean="0"/>
          </a:p>
          <a:p>
            <a:pPr lvl="1"/>
            <a:r>
              <a:rPr lang="en-US" dirty="0" smtClean="0"/>
              <a:t>Tumor has to be tested for genetic variation before prescribed</a:t>
            </a:r>
            <a:endParaRPr lang="en-US" dirty="0"/>
          </a:p>
        </p:txBody>
      </p:sp>
    </p:spTree>
    <p:extLst>
      <p:ext uri="{BB962C8B-B14F-4D97-AF65-F5344CB8AC3E}">
        <p14:creationId xmlns:p14="http://schemas.microsoft.com/office/powerpoint/2010/main" val="38102474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week: </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460250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Final </a:t>
            </a:r>
            <a:r>
              <a:rPr lang="en-US" dirty="0" smtClean="0"/>
              <a:t>Week of Class</a:t>
            </a:r>
            <a:endParaRPr lang="en-US" dirty="0"/>
          </a:p>
        </p:txBody>
      </p:sp>
      <p:sp>
        <p:nvSpPr>
          <p:cNvPr id="5" name="Content Placeholder 4"/>
          <p:cNvSpPr>
            <a:spLocks noGrp="1"/>
          </p:cNvSpPr>
          <p:nvPr>
            <p:ph idx="1"/>
          </p:nvPr>
        </p:nvSpPr>
        <p:spPr/>
        <p:txBody>
          <a:bodyPr/>
          <a:lstStyle/>
          <a:p>
            <a:r>
              <a:rPr lang="en-US" dirty="0" err="1" smtClean="0"/>
              <a:t>Promethease</a:t>
            </a:r>
            <a:endParaRPr lang="en-US" dirty="0" smtClean="0"/>
          </a:p>
          <a:p>
            <a:pPr lvl="1"/>
            <a:r>
              <a:rPr lang="en-US" dirty="0" smtClean="0"/>
              <a:t>Pros and cons</a:t>
            </a:r>
          </a:p>
          <a:p>
            <a:pPr lvl="1"/>
            <a:r>
              <a:rPr lang="en-US" dirty="0" smtClean="0"/>
              <a:t>How to use the site</a:t>
            </a:r>
          </a:p>
          <a:p>
            <a:pPr lvl="1"/>
            <a:r>
              <a:rPr lang="en-US" dirty="0" smtClean="0"/>
              <a:t>How to get the most from the site</a:t>
            </a:r>
          </a:p>
          <a:p>
            <a:r>
              <a:rPr lang="en-US" dirty="0" smtClean="0"/>
              <a:t>Precision Medicine Initiative</a:t>
            </a:r>
          </a:p>
          <a:p>
            <a:r>
              <a:rPr lang="en-US" dirty="0" smtClean="0"/>
              <a:t>Resources</a:t>
            </a:r>
            <a:r>
              <a:rPr lang="en-US" dirty="0" smtClean="0"/>
              <a:t>: articles and Apps</a:t>
            </a:r>
          </a:p>
          <a:p>
            <a:r>
              <a:rPr lang="en-US" dirty="0" smtClean="0"/>
              <a:t>A Look to the Future</a:t>
            </a:r>
          </a:p>
          <a:p>
            <a:r>
              <a:rPr lang="en-US" dirty="0" smtClean="0"/>
              <a:t>Evaluations</a:t>
            </a:r>
          </a:p>
          <a:p>
            <a:r>
              <a:rPr lang="en-US" dirty="0" smtClean="0"/>
              <a:t>Q and A</a:t>
            </a:r>
          </a:p>
        </p:txBody>
      </p:sp>
    </p:spTree>
    <p:extLst>
      <p:ext uri="{BB962C8B-B14F-4D97-AF65-F5344CB8AC3E}">
        <p14:creationId xmlns:p14="http://schemas.microsoft.com/office/powerpoint/2010/main" val="347429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Genetics of Mental Health Disorders</a:t>
            </a:r>
            <a:endParaRPr lang="en-US" dirty="0"/>
          </a:p>
        </p:txBody>
      </p:sp>
      <p:sp>
        <p:nvSpPr>
          <p:cNvPr id="3" name="Content Placeholder 2"/>
          <p:cNvSpPr>
            <a:spLocks noGrp="1"/>
          </p:cNvSpPr>
          <p:nvPr>
            <p:ph idx="1"/>
          </p:nvPr>
        </p:nvSpPr>
        <p:spPr/>
        <p:txBody>
          <a:bodyPr>
            <a:normAutofit lnSpcReduction="10000"/>
          </a:bodyPr>
          <a:lstStyle/>
          <a:p>
            <a:r>
              <a:rPr lang="en-US" dirty="0"/>
              <a:t>Mental health symptoms are associated with uncommon single-gene disorders</a:t>
            </a:r>
          </a:p>
          <a:p>
            <a:pPr lvl="1"/>
            <a:r>
              <a:rPr lang="en-US" dirty="0"/>
              <a:t>Example: 22q11 deletion syndrome and schizophrenia </a:t>
            </a:r>
            <a:endParaRPr lang="en-US" dirty="0" smtClean="0"/>
          </a:p>
          <a:p>
            <a:r>
              <a:rPr lang="en-US" dirty="0" smtClean="0"/>
              <a:t>Studying genetics of mental health is very challenging</a:t>
            </a:r>
          </a:p>
          <a:p>
            <a:pPr lvl="1"/>
            <a:r>
              <a:rPr lang="en-US" dirty="0" smtClean="0"/>
              <a:t>Researchers </a:t>
            </a:r>
            <a:r>
              <a:rPr lang="en-US" dirty="0"/>
              <a:t>have </a:t>
            </a:r>
            <a:r>
              <a:rPr lang="en-US" dirty="0" smtClean="0"/>
              <a:t>trouble </a:t>
            </a:r>
            <a:r>
              <a:rPr lang="en-US" dirty="0"/>
              <a:t>discriminating specific forms of mental </a:t>
            </a:r>
            <a:r>
              <a:rPr lang="en-US" dirty="0" smtClean="0"/>
              <a:t>disorders (i.e. distinguishing </a:t>
            </a:r>
            <a:r>
              <a:rPr lang="en-US" dirty="0"/>
              <a:t>someone experiencing depression as part of a depressive disorder from someone experiencing depression as part of bipolar </a:t>
            </a:r>
            <a:r>
              <a:rPr lang="en-US" dirty="0" smtClean="0"/>
              <a:t>disorder)</a:t>
            </a:r>
          </a:p>
          <a:p>
            <a:pPr lvl="1"/>
            <a:r>
              <a:rPr lang="en-US" dirty="0" smtClean="0"/>
              <a:t>A </a:t>
            </a:r>
            <a:r>
              <a:rPr lang="en-US" dirty="0"/>
              <a:t>given susceptibility gene may or may not result in the </a:t>
            </a:r>
            <a:r>
              <a:rPr lang="en-US" dirty="0" smtClean="0"/>
              <a:t>disorder</a:t>
            </a:r>
          </a:p>
          <a:p>
            <a:pPr lvl="1"/>
            <a:r>
              <a:rPr lang="en-US" dirty="0" smtClean="0"/>
              <a:t>Various </a:t>
            </a:r>
            <a:r>
              <a:rPr lang="en-US" dirty="0"/>
              <a:t>combinations of genes may all lead to the same </a:t>
            </a:r>
            <a:r>
              <a:rPr lang="en-US" dirty="0" smtClean="0"/>
              <a:t>disorder</a:t>
            </a:r>
          </a:p>
          <a:p>
            <a:r>
              <a:rPr lang="en-US" dirty="0" smtClean="0"/>
              <a:t>At </a:t>
            </a:r>
            <a:r>
              <a:rPr lang="en-US" dirty="0"/>
              <a:t>present, no genetic tests </a:t>
            </a:r>
            <a:r>
              <a:rPr lang="en-US" dirty="0" smtClean="0"/>
              <a:t>exist that </a:t>
            </a:r>
            <a:r>
              <a:rPr lang="en-US" dirty="0"/>
              <a:t>can establish, confirm, or refine a psychiatric diagnosis</a:t>
            </a:r>
          </a:p>
        </p:txBody>
      </p:sp>
    </p:spTree>
    <p:extLst>
      <p:ext uri="{BB962C8B-B14F-4D97-AF65-F5344CB8AC3E}">
        <p14:creationId xmlns:p14="http://schemas.microsoft.com/office/powerpoint/2010/main" val="2736341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Depression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Also known as “major depressive disorder” </a:t>
            </a:r>
          </a:p>
          <a:p>
            <a:r>
              <a:rPr lang="en-US" dirty="0" smtClean="0"/>
              <a:t>10-15% of general population will experience clinical depression	</a:t>
            </a:r>
          </a:p>
          <a:p>
            <a:pPr lvl="1"/>
            <a:r>
              <a:rPr lang="en-US" dirty="0" smtClean="0"/>
              <a:t>5% of men and 9% of women experience a depressive disorder each year</a:t>
            </a:r>
          </a:p>
          <a:p>
            <a:r>
              <a:rPr lang="en-US" dirty="0"/>
              <a:t>Twin studies suggest a heritability of 40% to 50%, and family studies indicate a twofold to threefold increase in lifetime risk of developing MDD among first-degree </a:t>
            </a:r>
            <a:r>
              <a:rPr lang="en-US" dirty="0" smtClean="0"/>
              <a:t>relatives</a:t>
            </a:r>
          </a:p>
          <a:p>
            <a:r>
              <a:rPr lang="en-US" dirty="0" smtClean="0"/>
              <a:t>Gene identification has been difficult</a:t>
            </a:r>
          </a:p>
          <a:p>
            <a:pPr lvl="1"/>
            <a:r>
              <a:rPr lang="en-US" dirty="0" smtClean="0"/>
              <a:t>No </a:t>
            </a:r>
            <a:r>
              <a:rPr lang="en-US" dirty="0"/>
              <a:t>single gene is necessary and sufficient for </a:t>
            </a:r>
            <a:r>
              <a:rPr lang="en-US" dirty="0" smtClean="0"/>
              <a:t>disease onset</a:t>
            </a:r>
          </a:p>
          <a:p>
            <a:pPr lvl="1"/>
            <a:r>
              <a:rPr lang="en-US" dirty="0"/>
              <a:t>E</a:t>
            </a:r>
            <a:r>
              <a:rPr lang="en-US" dirty="0" smtClean="0"/>
              <a:t>ach </a:t>
            </a:r>
            <a:r>
              <a:rPr lang="en-US" dirty="0"/>
              <a:t>susceptibility gene contributes a small fraction of the total genetic </a:t>
            </a:r>
            <a:r>
              <a:rPr lang="en-US" dirty="0" smtClean="0"/>
              <a:t>risk</a:t>
            </a:r>
            <a:endParaRPr lang="en-US" dirty="0"/>
          </a:p>
          <a:p>
            <a:pPr lvl="1"/>
            <a:r>
              <a:rPr lang="en-US" dirty="0" smtClean="0"/>
              <a:t>Multiple overlapping </a:t>
            </a:r>
            <a:r>
              <a:rPr lang="en-US" dirty="0"/>
              <a:t>sets of susceptibility genes </a:t>
            </a:r>
            <a:r>
              <a:rPr lang="en-US" dirty="0" smtClean="0"/>
              <a:t>can </a:t>
            </a:r>
            <a:r>
              <a:rPr lang="en-US" dirty="0"/>
              <a:t>predispose individuals to similar syndromes that are indistinguishable on clinical grounds</a:t>
            </a:r>
            <a:r>
              <a:rPr lang="en-US" dirty="0" smtClean="0"/>
              <a:t>.</a:t>
            </a:r>
          </a:p>
          <a:p>
            <a:pPr lvl="1"/>
            <a:r>
              <a:rPr lang="en-US" dirty="0"/>
              <a:t>Gene studies of unipolar depression have received less attention compared to bipolar and </a:t>
            </a:r>
            <a:r>
              <a:rPr lang="en-US" dirty="0" smtClean="0"/>
              <a:t>schizophrenia</a:t>
            </a:r>
            <a:endParaRPr lang="en-US" dirty="0"/>
          </a:p>
        </p:txBody>
      </p:sp>
    </p:spTree>
    <p:extLst>
      <p:ext uri="{BB962C8B-B14F-4D97-AF65-F5344CB8AC3E}">
        <p14:creationId xmlns:p14="http://schemas.microsoft.com/office/powerpoint/2010/main" val="709375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Genetics of Depression</a:t>
            </a:r>
            <a:endParaRPr lang="en-US" dirty="0"/>
          </a:p>
        </p:txBody>
      </p:sp>
      <p:sp>
        <p:nvSpPr>
          <p:cNvPr id="3" name="Content Placeholder 2"/>
          <p:cNvSpPr>
            <a:spLocks noGrp="1"/>
          </p:cNvSpPr>
          <p:nvPr>
            <p:ph idx="1"/>
          </p:nvPr>
        </p:nvSpPr>
        <p:spPr/>
        <p:txBody>
          <a:bodyPr>
            <a:normAutofit/>
          </a:bodyPr>
          <a:lstStyle/>
          <a:p>
            <a:r>
              <a:rPr lang="en-US" dirty="0" smtClean="0"/>
              <a:t>Over 80 SNPs listed in the </a:t>
            </a:r>
            <a:r>
              <a:rPr lang="en-US" dirty="0" err="1" smtClean="0"/>
              <a:t>Promethease</a:t>
            </a:r>
            <a:r>
              <a:rPr lang="en-US" dirty="0" smtClean="0"/>
              <a:t> database, but few are based on multiple references or considered of good repute</a:t>
            </a:r>
          </a:p>
          <a:p>
            <a:r>
              <a:rPr lang="en-US" dirty="0" smtClean="0"/>
              <a:t>Likelihood of disease onset</a:t>
            </a:r>
          </a:p>
          <a:p>
            <a:pPr lvl="1"/>
            <a:r>
              <a:rPr lang="en-US" i="1" dirty="0" smtClean="0"/>
              <a:t>COMT – </a:t>
            </a:r>
            <a:r>
              <a:rPr lang="en-US" dirty="0" smtClean="0"/>
              <a:t>variable evidence relating to disease risk, stronger association with </a:t>
            </a:r>
            <a:r>
              <a:rPr lang="en-US" dirty="0"/>
              <a:t>e</a:t>
            </a:r>
            <a:r>
              <a:rPr lang="en-US" dirty="0" smtClean="0"/>
              <a:t>ffects on response to antidepressants</a:t>
            </a:r>
          </a:p>
          <a:p>
            <a:pPr lvl="1"/>
            <a:r>
              <a:rPr lang="en-US" i="1" dirty="0"/>
              <a:t>FKBP5 </a:t>
            </a:r>
            <a:r>
              <a:rPr lang="en-US" i="1" dirty="0" smtClean="0"/>
              <a:t>– </a:t>
            </a:r>
            <a:r>
              <a:rPr lang="en-US" dirty="0" smtClean="0"/>
              <a:t>variable evidence relating to disease risk, specific SNPs appear to be associated with disease onset</a:t>
            </a:r>
            <a:endParaRPr lang="en-US" i="1" dirty="0" smtClean="0"/>
          </a:p>
          <a:p>
            <a:r>
              <a:rPr lang="en-US" dirty="0" smtClean="0"/>
              <a:t>Medication response</a:t>
            </a:r>
          </a:p>
          <a:p>
            <a:pPr lvl="1"/>
            <a:r>
              <a:rPr lang="en-US" i="1" dirty="0"/>
              <a:t>SLC6A4</a:t>
            </a:r>
            <a:r>
              <a:rPr lang="en-US" dirty="0"/>
              <a:t> – serotonin transporter gene</a:t>
            </a:r>
          </a:p>
          <a:p>
            <a:pPr lvl="1"/>
            <a:r>
              <a:rPr lang="en-US" i="1" dirty="0" smtClean="0"/>
              <a:t>HTR2A</a:t>
            </a:r>
            <a:r>
              <a:rPr lang="en-US" dirty="0" smtClean="0"/>
              <a:t> – serotonin receptor, associated with response to citalopram</a:t>
            </a:r>
          </a:p>
          <a:p>
            <a:endParaRPr lang="en-US" dirty="0" smtClean="0"/>
          </a:p>
          <a:p>
            <a:endParaRPr lang="en-US" dirty="0"/>
          </a:p>
          <a:p>
            <a:endParaRPr lang="en-US" dirty="0"/>
          </a:p>
        </p:txBody>
      </p:sp>
    </p:spTree>
    <p:extLst>
      <p:ext uri="{BB962C8B-B14F-4D97-AF65-F5344CB8AC3E}">
        <p14:creationId xmlns:p14="http://schemas.microsoft.com/office/powerpoint/2010/main" val="1497655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Bipolar Disease</a:t>
            </a:r>
            <a:endParaRPr lang="en-US" dirty="0"/>
          </a:p>
        </p:txBody>
      </p:sp>
      <p:sp>
        <p:nvSpPr>
          <p:cNvPr id="3" name="Content Placeholder 2"/>
          <p:cNvSpPr>
            <a:spLocks noGrp="1"/>
          </p:cNvSpPr>
          <p:nvPr>
            <p:ph idx="1"/>
          </p:nvPr>
        </p:nvSpPr>
        <p:spPr/>
        <p:txBody>
          <a:bodyPr/>
          <a:lstStyle/>
          <a:p>
            <a:r>
              <a:rPr lang="en-US" dirty="0" smtClean="0"/>
              <a:t>Also known as manic-depressive illness</a:t>
            </a:r>
          </a:p>
          <a:p>
            <a:r>
              <a:rPr lang="en-US" dirty="0"/>
              <a:t>U</a:t>
            </a:r>
            <a:r>
              <a:rPr lang="en-US" dirty="0" smtClean="0"/>
              <a:t>nusual </a:t>
            </a:r>
            <a:r>
              <a:rPr lang="en-US" dirty="0"/>
              <a:t>shifts in mood, energy, activity levels, and the ability to carry out day-to-day tasks</a:t>
            </a:r>
            <a:endParaRPr lang="en-US" dirty="0" smtClean="0"/>
          </a:p>
          <a:p>
            <a:r>
              <a:rPr lang="en-US" dirty="0" smtClean="0"/>
              <a:t>Twin studies</a:t>
            </a:r>
          </a:p>
          <a:p>
            <a:pPr lvl="1"/>
            <a:r>
              <a:rPr lang="en-US" dirty="0"/>
              <a:t>Monozygotic (identical) twin of a person with schizophrenia has a </a:t>
            </a:r>
            <a:r>
              <a:rPr lang="en-US" dirty="0" smtClean="0"/>
              <a:t>60 </a:t>
            </a:r>
            <a:r>
              <a:rPr lang="en-US" dirty="0"/>
              <a:t>to 80 percent chance of also having the disorder. </a:t>
            </a:r>
            <a:endParaRPr lang="en-US" dirty="0" smtClean="0"/>
          </a:p>
          <a:p>
            <a:pPr lvl="1"/>
            <a:r>
              <a:rPr lang="en-US" dirty="0"/>
              <a:t>Dizygotic (fraternal) twin has only a </a:t>
            </a:r>
            <a:r>
              <a:rPr lang="en-US" dirty="0" smtClean="0"/>
              <a:t>8 </a:t>
            </a:r>
            <a:r>
              <a:rPr lang="en-US" dirty="0"/>
              <a:t>percent chance of having the disorder</a:t>
            </a:r>
          </a:p>
        </p:txBody>
      </p:sp>
    </p:spTree>
    <p:extLst>
      <p:ext uri="{BB962C8B-B14F-4D97-AF65-F5344CB8AC3E}">
        <p14:creationId xmlns:p14="http://schemas.microsoft.com/office/powerpoint/2010/main" val="2932031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Genetics of bipolar disorder</a:t>
            </a:r>
            <a:endParaRPr lang="en-US" dirty="0"/>
          </a:p>
        </p:txBody>
      </p:sp>
      <p:sp>
        <p:nvSpPr>
          <p:cNvPr id="3" name="Content Placeholder 2"/>
          <p:cNvSpPr>
            <a:spLocks noGrp="1"/>
          </p:cNvSpPr>
          <p:nvPr>
            <p:ph idx="1"/>
          </p:nvPr>
        </p:nvSpPr>
        <p:spPr/>
        <p:txBody>
          <a:bodyPr/>
          <a:lstStyle/>
          <a:p>
            <a:r>
              <a:rPr lang="en-US" dirty="0" smtClean="0"/>
              <a:t>About 100 SNPs included in </a:t>
            </a:r>
            <a:r>
              <a:rPr lang="en-US" dirty="0" err="1" smtClean="0"/>
              <a:t>Promethease</a:t>
            </a:r>
            <a:endParaRPr lang="en-US" dirty="0" smtClean="0"/>
          </a:p>
          <a:p>
            <a:pPr lvl="1"/>
            <a:r>
              <a:rPr lang="en-US" dirty="0" smtClean="0"/>
              <a:t>rs420259 in gene </a:t>
            </a:r>
            <a:r>
              <a:rPr lang="en-US" i="1" dirty="0" smtClean="0"/>
              <a:t>PALB2 </a:t>
            </a:r>
            <a:endParaRPr lang="en-US" dirty="0" smtClean="0"/>
          </a:p>
          <a:p>
            <a:pPr lvl="1"/>
            <a:r>
              <a:rPr lang="en-US" dirty="0" smtClean="0"/>
              <a:t>rs4713902 in gene </a:t>
            </a:r>
            <a:r>
              <a:rPr lang="en-US" i="1" dirty="0" smtClean="0"/>
              <a:t>FKBP5</a:t>
            </a:r>
          </a:p>
          <a:p>
            <a:pPr lvl="1"/>
            <a:r>
              <a:rPr lang="en-US" dirty="0" smtClean="0"/>
              <a:t>rs1006737 in gene </a:t>
            </a:r>
            <a:r>
              <a:rPr lang="en-US" i="1" dirty="0" smtClean="0"/>
              <a:t>CACNA1C – </a:t>
            </a:r>
            <a:r>
              <a:rPr lang="en-US" dirty="0" smtClean="0"/>
              <a:t>also associated with increased risk of depression and schizophrenia</a:t>
            </a:r>
          </a:p>
          <a:p>
            <a:pPr lvl="1"/>
            <a:r>
              <a:rPr lang="en-US" i="1" dirty="0" smtClean="0"/>
              <a:t>ANK3 </a:t>
            </a:r>
            <a:r>
              <a:rPr lang="en-US" dirty="0" smtClean="0"/>
              <a:t>– increased expression in individuals with bipolar and schizophrenia</a:t>
            </a:r>
            <a:endParaRPr lang="en-US" i="1" dirty="0"/>
          </a:p>
          <a:p>
            <a:r>
              <a:rPr lang="en-US" dirty="0" smtClean="0"/>
              <a:t>Testing available for </a:t>
            </a:r>
            <a:r>
              <a:rPr lang="en-US" i="1" dirty="0" smtClean="0"/>
              <a:t>GRK3</a:t>
            </a:r>
            <a:r>
              <a:rPr lang="en-US" dirty="0" smtClean="0"/>
              <a:t> but it is </a:t>
            </a:r>
            <a:r>
              <a:rPr lang="en-US" u="sng" dirty="0" smtClean="0"/>
              <a:t>not</a:t>
            </a:r>
            <a:r>
              <a:rPr lang="en-US" dirty="0" smtClean="0"/>
              <a:t> validated and not recommended</a:t>
            </a:r>
            <a:endParaRPr lang="en-US" dirty="0"/>
          </a:p>
        </p:txBody>
      </p:sp>
    </p:spTree>
    <p:extLst>
      <p:ext uri="{BB962C8B-B14F-4D97-AF65-F5344CB8AC3E}">
        <p14:creationId xmlns:p14="http://schemas.microsoft.com/office/powerpoint/2010/main" val="356701640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2784</TotalTime>
  <Words>1898</Words>
  <Application>Microsoft Office PowerPoint</Application>
  <PresentationFormat>Widescreen</PresentationFormat>
  <Paragraphs>301</Paragraphs>
  <Slides>43</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Arial</vt:lpstr>
      <vt:lpstr>Calibri</vt:lpstr>
      <vt:lpstr>Calibri Light</vt:lpstr>
      <vt:lpstr>1_Office Theme</vt:lpstr>
      <vt:lpstr>Genetic Disorders/Diseases</vt:lpstr>
      <vt:lpstr>Week 5</vt:lpstr>
      <vt:lpstr>Mental Health Disorders</vt:lpstr>
      <vt:lpstr>Mental Health Disorders</vt:lpstr>
      <vt:lpstr>Genetics of Mental Health Disorders</vt:lpstr>
      <vt:lpstr>Depression</vt:lpstr>
      <vt:lpstr>Genetics of Depression</vt:lpstr>
      <vt:lpstr>Bipolar Disease</vt:lpstr>
      <vt:lpstr>Genetics of bipolar disorder</vt:lpstr>
      <vt:lpstr>Schizophrenia</vt:lpstr>
      <vt:lpstr>Genetics of schizophrenia </vt:lpstr>
      <vt:lpstr>Pharmacogenomics for Mental Health Disorders</vt:lpstr>
      <vt:lpstr>Heart Disease</vt:lpstr>
      <vt:lpstr>Heart Disease =  Complex Disease and Complex Genetics</vt:lpstr>
      <vt:lpstr>Heart Disease: Promethease</vt:lpstr>
      <vt:lpstr>Causes of Heart Disease</vt:lpstr>
      <vt:lpstr>Heart Disease: Structure of the Heart</vt:lpstr>
      <vt:lpstr>Genetics of Hypertrophic Cardiomyopathy</vt:lpstr>
      <vt:lpstr>Heart Disease: Structure of the Heart</vt:lpstr>
      <vt:lpstr>Genetics of Dilated Cardiomyopathy</vt:lpstr>
      <vt:lpstr>Cardiomyopathies</vt:lpstr>
      <vt:lpstr>Heart Disease: Rhythm </vt:lpstr>
      <vt:lpstr>Genetics: Long QT</vt:lpstr>
      <vt:lpstr>Structure: Congenital Heart Disease (CHD)</vt:lpstr>
      <vt:lpstr>Heart Disease: Biochemical</vt:lpstr>
      <vt:lpstr>Genetics of LDL: “Bad Cholesterol”</vt:lpstr>
      <vt:lpstr>Genetics of HDL: “Good cholesterol”</vt:lpstr>
      <vt:lpstr>Congestive Heart Failure</vt:lpstr>
      <vt:lpstr>Heart Disease: Myocardial Infarct</vt:lpstr>
      <vt:lpstr>Genetics of MI</vt:lpstr>
      <vt:lpstr>Cardiology and pharmacogenetics</vt:lpstr>
      <vt:lpstr>Cancer</vt:lpstr>
      <vt:lpstr>Genomics of Cancer</vt:lpstr>
      <vt:lpstr>Environmental effects and cancer</vt:lpstr>
      <vt:lpstr>PowerPoint Presentation</vt:lpstr>
      <vt:lpstr>PowerPoint Presentation</vt:lpstr>
      <vt:lpstr>PowerPoint Presentation</vt:lpstr>
      <vt:lpstr>Hereditary Breast &amp; Ovarian Cancer</vt:lpstr>
      <vt:lpstr>Colon cancer</vt:lpstr>
      <vt:lpstr>Other types of heritable cancers</vt:lpstr>
      <vt:lpstr>Personalized treatment</vt:lpstr>
      <vt:lpstr>Next week: </vt:lpstr>
      <vt:lpstr>Final Week of Class</vt:lpstr>
    </vt:vector>
  </TitlesOfParts>
  <Company>Duke Medicine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Genetic Disorders/Diseases</dc:title>
  <dc:creator>Rachel Mills</dc:creator>
  <cp:lastModifiedBy>Rachel Mills</cp:lastModifiedBy>
  <cp:revision>66</cp:revision>
  <cp:lastPrinted>2017-05-16T15:55:11Z</cp:lastPrinted>
  <dcterms:created xsi:type="dcterms:W3CDTF">2017-05-09T17:08:25Z</dcterms:created>
  <dcterms:modified xsi:type="dcterms:W3CDTF">2017-05-16T15:55:29Z</dcterms:modified>
</cp:coreProperties>
</file>